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omments/modernComment_7FFFF900_A82487C9.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F978_F54D8CDA.xml" ContentType="application/vnd.ms-powerpoint.comments+xml"/>
  <Override PartName="/ppt/notesSlides/notesSlide4.xml" ContentType="application/vnd.openxmlformats-officedocument.presentationml.notesSlide+xml"/>
  <Override PartName="/ppt/comments/modernComment_7FFFF955_C7E82B94.xml" ContentType="application/vnd.ms-powerpoint.comments+xml"/>
  <Override PartName="/ppt/notesSlides/notesSlide5.xml" ContentType="application/vnd.openxmlformats-officedocument.presentationml.notesSlide+xml"/>
  <Override PartName="/ppt/comments/modernComment_7FFFF97C_6B76F00B.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FFFF966_5F99BF1C.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FFFF97F_9B986F0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sldIdLst>
    <p:sldId id="2147481856" r:id="rId5"/>
    <p:sldId id="2147481972" r:id="rId6"/>
    <p:sldId id="2147481994" r:id="rId7"/>
    <p:sldId id="2147481978" r:id="rId8"/>
    <p:sldId id="2147481976" r:id="rId9"/>
    <p:sldId id="2147481941" r:id="rId10"/>
    <p:sldId id="2147481980" r:id="rId11"/>
    <p:sldId id="2147481960" r:id="rId12"/>
    <p:sldId id="2147481990" r:id="rId13"/>
    <p:sldId id="2147481958" r:id="rId14"/>
    <p:sldId id="2147481991" r:id="rId15"/>
    <p:sldId id="2147481992" r:id="rId16"/>
    <p:sldId id="2147481993" r:id="rId17"/>
    <p:sldId id="2147481995" r:id="rId18"/>
    <p:sldId id="2147481971" r:id="rId19"/>
    <p:sldId id="2147481947" r:id="rId20"/>
    <p:sldId id="2147481984" r:id="rId21"/>
    <p:sldId id="2147481983" r:id="rId22"/>
    <p:sldId id="2147481981" r:id="rId23"/>
    <p:sldId id="2147481982" r:id="rId24"/>
    <p:sldId id="2147481985" r:id="rId25"/>
    <p:sldId id="2147481986" r:id="rId26"/>
    <p:sldId id="2147481987" r:id="rId27"/>
    <p:sldId id="2147481988" r:id="rId28"/>
    <p:sldId id="2147481989" r:id="rId29"/>
    <p:sldId id="263"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068B18-E5F9-D372-63B4-ABE79EDFB50B}" name="小泉 直洋" initials="小直" userId="S::naohiro.koizumi@ari-jp.com::cdb4443c-ece5-4ed8-b3a0-35bf2584c872" providerId="AD"/>
  <p188:author id="{86442444-8D5C-170E-EF44-0DDD1EFD5C0B}" name="鈴木 めぐみ" initials="鈴め" userId="S::megumi.suzuki@ari-jp.com::5c022246-0033-4b85-bcf3-42e4f8924b82" providerId="AD"/>
  <p188:author id="{9E96704A-9AF7-7D1E-A49B-50A104B46267}" name="木戸 淳基" initials="木淳" userId="S::junki.kido@ari-jp.com::2906d9cf-e239-4850-9aa2-4f352fe4db87" providerId="AD"/>
  <p188:author id="{F2E6205B-B62C-C9EB-A455-067221A35C8B}" name="髙谷 菜帆" initials="髙菜" userId="S::naho.takaya@ari-jp.com::24c0b478-1b35-4ad5-b445-2fa1f5cc065e" providerId="AD"/>
  <p188:author id="{15B39795-EEE4-E6AE-CABE-14AFB4241653}" name="大澤 順" initials="大澤" userId="S::jun.osawa@ari-jp.com::825bb805-7441-44b4-a67d-8c1d9aac698e" providerId="AD"/>
  <p188:author id="{BBA641B3-E2B4-5495-E7CF-56A8E029C3C7}" name="立石 智一" initials="立石" userId="S::tomokazu.tateishi@ari-jp.com::66629e83-eca7-4b03-9408-4e7b46c69153" providerId="AD"/>
  <p188:author id="{ACDE7DB5-3E68-79A8-8AF1-375BD3669CCA}" name="仲原 翼" initials="仲翼" userId="S::tsubasa.nakahara@ari-jp.com::35dfe2d1-2cb3-47e7-8a2b-d5bc4d6167aa" providerId="AD"/>
  <p188:author id="{378AB3C5-8E38-D061-C1B2-CBE5F5E6CF8B}" name="宮良 麻紀" initials="宮麻" userId="S::maki.miyara@ari-jp.com::3c593823-554e-4b7d-9856-9073b8a058c8" providerId="AD"/>
  <p188:author id="{AAE00FE9-306A-5F18-AA7D-9C2E6E1B11E8}" name="松永 聡" initials="聡松" userId="S::satoshi.matsunaga@ari-jp.com::17eef377-cd1f-4ae9-bbca-9ca6f0120285" providerId="AD"/>
  <p188:author id="{7B9595FF-63DD-B87F-9EB1-A7A037AD481C}" name="北山 勝寿" initials="北山" userId="S::katsuhisa.kitayama@ari-jp.com::4732bb2b-8996-495a-97e4-6ab6dd0f343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274"/>
    <a:srgbClr val="3A3A3A"/>
    <a:srgbClr val="E4EBF6"/>
    <a:srgbClr val="FF544A"/>
    <a:srgbClr val="1A1A1A"/>
    <a:srgbClr val="FFFFFF"/>
    <a:srgbClr val="FF2DF4"/>
    <a:srgbClr val="FF2D00"/>
    <a:srgbClr val="0B3174"/>
    <a:srgbClr val="FFA5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p:restoredTop sz="94620"/>
  </p:normalViewPr>
  <p:slideViewPr>
    <p:cSldViewPr snapToGrid="0">
      <p:cViewPr varScale="1">
        <p:scale>
          <a:sx n="195" d="100"/>
          <a:sy n="195" d="100"/>
        </p:scale>
        <p:origin x="456" y="488"/>
      </p:cViewPr>
      <p:guideLst>
        <p:guide orient="horz" pos="218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omments/modernComment_7FFFF900_A82487C9.xml><?xml version="1.0" encoding="utf-8"?>
<p188:cmLst xmlns:a="http://schemas.openxmlformats.org/drawingml/2006/main" xmlns:r="http://schemas.openxmlformats.org/officeDocument/2006/relationships" xmlns:p188="http://schemas.microsoft.com/office/powerpoint/2018/8/main">
  <p188:cm id="{4F7F02EA-7068-4E2B-9CFF-90BBB52AB525}" authorId="{65068B18-E5F9-D372-63B4-ABE79EDFB50B}" status="resolved" created="2025-11-07T01:49:04.103" complete="100000">
    <ac:deMkLst xmlns:ac="http://schemas.microsoft.com/office/drawing/2013/main/command">
      <pc:docMk xmlns:pc="http://schemas.microsoft.com/office/powerpoint/2013/main/command"/>
      <pc:sldMk xmlns:pc="http://schemas.microsoft.com/office/powerpoint/2013/main/command" cId="2820966345" sldId="2147481856"/>
      <ac:grpSpMk id="9" creationId="{B4EF6539-113F-E213-EDCC-7A3C3909513A}"/>
    </ac:deMkLst>
    <p188:txBody>
      <a:bodyPr/>
      <a:lstStyle/>
      <a:p>
        <a:r>
          <a:rPr lang="en-US"/>
          <a:t>原田さん案：
************************************************************
生成AI時代のDX戦略
― デザインとエンジニアリングの融合による新しい価値創出 ―
************************************************************
エンジニアリング × UI/UX × AI の融合が拓く次世代DX戦略
― 技術革新を経営変革へつなぐアプローチ ―
************************************************************
生成AI時代のDX：UXデザインとエンジニアリングで創る競争優位
― デジタル変革を経営戦略の中核へ ―
************************************************************
エンジニアリング × UI/UX × AI で加速する次世代 SI 開発プロセス
― 高速・高品質・ユーザー体験向上を同時に実現するDX推進ソリューション ―
************************************************************
UX と AI で再定義する開発プロセスの革新
― エンジニアリング力とデザイン思考で実現する業務変革 ―
************************************************************
効率・品質・体験を同時に向上させる次世代 SI 開発
― 生成AIとUXデザインで加速する開発プロセス革新 ―
************************************************************
エンジニアリング × UI/UX × AI で変革する SI 開発プロセス
― 業務モダナイズとデジタルサービス構築を加速する次世代ソリューション ―
************************************************************
エンジニアリング × UI/UX × AI の融合が導く
業務モダナイズ／デジタルサービス構築プロセスの革新
************************************************************</a:t>
        </a:r>
      </a:p>
    </p188:txBody>
  </p188:cm>
</p188:cmLst>
</file>

<file path=ppt/comments/modernComment_7FFFF955_C7E82B94.xml><?xml version="1.0" encoding="utf-8"?>
<p188:cmLst xmlns:a="http://schemas.openxmlformats.org/drawingml/2006/main" xmlns:r="http://schemas.openxmlformats.org/officeDocument/2006/relationships" xmlns:p188="http://schemas.microsoft.com/office/powerpoint/2018/8/main">
  <p188:cm id="{C5E005A7-4C09-40A0-A165-9597BCC1707C}" authorId="{65068B18-E5F9-D372-63B4-ABE79EDFB50B}" status="resolved" created="2025-11-07T05:32:32.147" complete="100000">
    <pc:sldMkLst xmlns:pc="http://schemas.microsoft.com/office/powerpoint/2013/main/command">
      <pc:docMk/>
      <pc:sldMk cId="3353881492" sldId="2147481941"/>
    </pc:sldMkLst>
    <p188:txBody>
      <a:bodyPr/>
      <a:lstStyle/>
      <a:p>
        <a:r>
          <a:rPr lang="en-US"/>
          <a:t>ひも付きがわかるようにしておく</a:t>
        </a:r>
      </a:p>
    </p188:txBody>
  </p188:cm>
  <p188:cm id="{0A0EC979-91A1-4494-80F5-08FE9A47B97B}" authorId="{ACDE7DB5-3E68-79A8-8AF1-375BD3669CCA}" status="resolved" created="2025-11-10T10:37:54.023" complete="100000">
    <pc:sldMkLst xmlns:pc="http://schemas.microsoft.com/office/powerpoint/2013/main/command">
      <pc:docMk/>
      <pc:sldMk cId="3353881492" sldId="2147481941"/>
    </pc:sldMkLst>
    <p188:txBody>
      <a:bodyPr/>
      <a:lstStyle/>
      <a:p>
        <a:r>
          <a:rPr lang="en-US"/>
          <a:t>[@小泉 直洋] 
「管理工数削減」につながる理由がこの絵だと伝わらない気がしました。
そもそもの強み、「管理工数の削減」でいきますか？
今の絵だと、「どんなお悩みでもワンストップで対応」、「要件に合わせて最適な体制が提供できる」という内容に見えました....</a:t>
        </a:r>
      </a:p>
    </p188:txBody>
  </p188:cm>
</p188:cmLst>
</file>

<file path=ppt/comments/modernComment_7FFFF966_5F99BF1C.xml><?xml version="1.0" encoding="utf-8"?>
<p188:cmLst xmlns:a="http://schemas.openxmlformats.org/drawingml/2006/main" xmlns:r="http://schemas.openxmlformats.org/officeDocument/2006/relationships" xmlns:p188="http://schemas.microsoft.com/office/powerpoint/2018/8/main">
  <p188:cm id="{B8BCF456-1DC4-40DF-BB62-8B14B484A558}" authorId="{65068B18-E5F9-D372-63B4-ABE79EDFB50B}" status="resolved" created="2025-11-07T01:46:00.222" complete="100000">
    <ac:txMkLst xmlns:ac="http://schemas.microsoft.com/office/drawing/2013/main/command">
      <pc:docMk xmlns:pc="http://schemas.microsoft.com/office/powerpoint/2013/main/command"/>
      <pc:sldMk xmlns:pc="http://schemas.microsoft.com/office/powerpoint/2013/main/command" cId="1603911452" sldId="2147481958"/>
      <ac:graphicFrameMk id="5" creationId="{030216C0-6CD1-F825-6557-41B24E3A5485}"/>
      <ac:tblMk/>
      <ac:tcMk rowId="1889756933" colId="3677884098"/>
      <ac:txMk cp="0" len="24">
        <ac:context len="25" hash="4137916461"/>
      </ac:txMk>
    </ac:txMkLst>
    <p188:pos x="1509203" y="4468427"/>
    <p188:txBody>
      <a:bodyPr/>
      <a:lstStyle/>
      <a:p>
        <a:r>
          <a:rPr lang="en-US"/>
          <a:t>[@松永 聡] 
これだけ毛色が違うかもしれませんが、どうしましょっか？？</a:t>
        </a:r>
      </a:p>
    </p188:txBody>
  </p188:cm>
</p188:cmLst>
</file>

<file path=ppt/comments/modernComment_7FFFF978_F54D8CDA.xml><?xml version="1.0" encoding="utf-8"?>
<p188:cmLst xmlns:a="http://schemas.openxmlformats.org/drawingml/2006/main" xmlns:r="http://schemas.openxmlformats.org/officeDocument/2006/relationships" xmlns:p188="http://schemas.microsoft.com/office/powerpoint/2018/8/main">
  <p188:cm id="{CB33F10E-859A-4EFD-BF74-52B28BD4073A}" authorId="{ACDE7DB5-3E68-79A8-8AF1-375BD3669CCA}" status="resolved" created="2025-11-07T02:16:28.665" complete="100000">
    <pc:sldMkLst xmlns:pc="http://schemas.microsoft.com/office/powerpoint/2013/main/command">
      <pc:docMk/>
      <pc:sldMk cId="3178963228" sldId="2147481969"/>
    </pc:sldMkLst>
    <p188:replyLst>
      <p188:reply id="{0BDAA8F1-4091-444C-9A11-020F68568276}" authorId="{65068B18-E5F9-D372-63B4-ABE79EDFB50B}" created="2025-11-07T08:49:55.577">
        <p188:txBody>
          <a:bodyPr/>
          <a:lstStyle/>
          <a:p>
            <a:r>
              <a:rPr lang="en-US"/>
              <a:t>確かに微妙な表現かもですね。管理工数とは違うかも。CIOポジションの人ならコスト削減の意味でも発注先を一箇所にまとめたいという考えはありそう。
一旦考えます。</a:t>
            </a:r>
          </a:p>
        </p188:txBody>
      </p188:reply>
    </p188:replyLst>
    <p188:txBody>
      <a:bodyPr/>
      <a:lstStyle/>
      <a:p>
        <a:r>
          <a:rPr lang="en-US"/>
          <a:t>[@小泉 直洋] 
個人的には「お客様の管理工数削減」というのがいまいちピンと来なかったです。ワンストップだから、何社ともやらずに結果として管理工数が減ること自体は理解するものの、
顧客側が、そのことを認識していて、課題と感じているのか。管理工数が嵩んで大変だった経験ある人にしか刺さらないのではと。
（当たり前じゃない？と思われないかの懸念。）
「エキスパートがいるから要件がふわっとしてても安心して任せるられる」とか、「複雑な要件でも叶えることができる」とか...？</a:t>
        </a:r>
      </a:p>
    </p188:txBody>
  </p188:cm>
</p188:cmLst>
</file>

<file path=ppt/comments/modernComment_7FFFF97C_6B76F00B.xml><?xml version="1.0" encoding="utf-8"?>
<p188:cmLst xmlns:a="http://schemas.openxmlformats.org/drawingml/2006/main" xmlns:r="http://schemas.openxmlformats.org/officeDocument/2006/relationships" xmlns:p188="http://schemas.microsoft.com/office/powerpoint/2018/8/main">
  <p188:cm id="{34E37F69-E8B3-4614-9EE7-12B3F82A0195}" authorId="{65068B18-E5F9-D372-63B4-ABE79EDFB50B}" status="resolved" created="2025-11-07T01:55:27.235" complete="100000">
    <pc:sldMkLst xmlns:pc="http://schemas.microsoft.com/office/powerpoint/2013/main/command">
      <pc:docMk/>
      <pc:sldMk cId="2066868258" sldId="2147481970"/>
    </pc:sldMkLst>
    <p188:txBody>
      <a:bodyPr/>
      <a:lstStyle/>
      <a:p>
        <a:r>
          <a:rPr lang="en-US"/>
          <a:t>デザイン時に矢羽の長さは上下で揃えます</a:t>
        </a:r>
      </a:p>
    </p188:txBody>
  </p188:cm>
  <p188:cm id="{D19C4C66-16AB-4C92-802B-472DE7E1BFCE}" authorId="{ACDE7DB5-3E68-79A8-8AF1-375BD3669CCA}" created="2025-11-10T10:33:39.136">
    <ac:deMkLst xmlns:ac="http://schemas.microsoft.com/office/drawing/2013/main/command">
      <pc:docMk xmlns:pc="http://schemas.microsoft.com/office/powerpoint/2013/main/command"/>
      <pc:sldMk xmlns:pc="http://schemas.microsoft.com/office/powerpoint/2013/main/command" cId="1802956811" sldId="2147481980"/>
      <ac:picMk id="3" creationId="{D53998F7-C885-DF5F-AF94-53482DF42331}"/>
    </ac:deMkLst>
    <p188:txBody>
      <a:bodyPr/>
      <a:lstStyle/>
      <a:p>
        <a:r>
          <a:rPr lang="en-US"/>
          <a:t>[@小泉 直洋] 
「化粧直し」という言葉が通じるか...？</a:t>
        </a:r>
      </a:p>
    </p188:txBody>
  </p188:cm>
</p188:cmLst>
</file>

<file path=ppt/comments/modernComment_7FFFF97F_9B986F02.xml><?xml version="1.0" encoding="utf-8"?>
<p188:cmLst xmlns:a="http://schemas.openxmlformats.org/drawingml/2006/main" xmlns:r="http://schemas.openxmlformats.org/officeDocument/2006/relationships" xmlns:p188="http://schemas.microsoft.com/office/powerpoint/2018/8/main">
  <p188:cm id="{BE1930DB-4C97-4FF0-B171-63435754A174}" authorId="{ACDE7DB5-3E68-79A8-8AF1-375BD3669CCA}" status="resolved" created="2025-11-10T10:28:30.773" complete="100000">
    <pc:sldMkLst xmlns:pc="http://schemas.microsoft.com/office/powerpoint/2013/main/command">
      <pc:docMk/>
      <pc:sldMk cId="2610458370" sldId="2147481983"/>
    </pc:sldMkLst>
    <p188:txBody>
      <a:bodyPr/>
      <a:lstStyle/>
      <a:p>
        <a:r>
          <a:rPr lang="en-US"/>
          <a:t>[@小泉 直洋] 
ヘッダーに「OKAMURA」入っているので、マスクしないとかと。</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eiryo" panose="020B0604030504040204" pitchFamily="34" charset="-128"/>
                <a:ea typeface="Meiryo" panose="020B0604030504040204" pitchFamily="34" charset="-128"/>
              </a:defRPr>
            </a:lvl1pPr>
          </a:lstStyle>
          <a:p>
            <a:fld id="{D9E00E06-BDEF-4222-9960-ED13904BB804}" type="datetimeFigureOut">
              <a:rPr lang="ja-JP" altLang="en-US" smtClean="0"/>
              <a:pPr/>
              <a:t>2025/12/24</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eiryo" panose="020B0604030504040204" pitchFamily="34" charset="-128"/>
                <a:ea typeface="Meiryo" panose="020B0604030504040204" pitchFamily="34" charset="-128"/>
              </a:defRPr>
            </a:lvl1pPr>
          </a:lstStyle>
          <a:p>
            <a:fld id="{2971FD2D-D37E-4F18-BECF-74F2647051C7}" type="slidenum">
              <a:rPr lang="ja-JP" altLang="en-US" smtClean="0"/>
              <a:pPr/>
              <a:t>‹#›</a:t>
            </a:fld>
            <a:endParaRPr lang="ja-JP" altLang="en-US"/>
          </a:p>
        </p:txBody>
      </p:sp>
    </p:spTree>
    <p:extLst>
      <p:ext uri="{BB962C8B-B14F-4D97-AF65-F5344CB8AC3E}">
        <p14:creationId xmlns:p14="http://schemas.microsoft.com/office/powerpoint/2010/main" val="36543968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D87D3-2E0C-9CA8-1C02-6B03B2ACBDC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9E5B51-4049-5A5F-B09C-A2A7F037164C}"/>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16C50D76-7ABA-C6E3-6C53-1F0AA7846D0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3ACF9C4-7F19-84B6-1D9E-15D35084D533}"/>
              </a:ext>
            </a:extLst>
          </p:cNvPr>
          <p:cNvSpPr>
            <a:spLocks noGrp="1"/>
          </p:cNvSpPr>
          <p:nvPr>
            <p:ph type="sldNum" sz="quarter" idx="5"/>
          </p:nvPr>
        </p:nvSpPr>
        <p:spPr/>
        <p:txBody>
          <a:bodyPr/>
          <a:lstStyle/>
          <a:p>
            <a:fld id="{EB69DF36-8A66-874A-9CB4-62F5C4540A52}" type="slidenum">
              <a:rPr kumimoji="1" lang="ja-JP" altLang="en-US" smtClean="0"/>
              <a:t>3</a:t>
            </a:fld>
            <a:endParaRPr kumimoji="1" lang="ja-JP" altLang="en-US"/>
          </a:p>
        </p:txBody>
      </p:sp>
    </p:spTree>
    <p:extLst>
      <p:ext uri="{BB962C8B-B14F-4D97-AF65-F5344CB8AC3E}">
        <p14:creationId xmlns:p14="http://schemas.microsoft.com/office/powerpoint/2010/main" val="3863240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309DC-30F2-8B3F-63FB-1D9DDDDB87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AD8933-8192-56B1-A9F4-D7E6659B0D37}"/>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2E1389CF-AE3F-7C50-CC92-43B99AB662E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52A3AE5-8671-8744-D1DB-19C2B7BB9C0A}"/>
              </a:ext>
            </a:extLst>
          </p:cNvPr>
          <p:cNvSpPr>
            <a:spLocks noGrp="1"/>
          </p:cNvSpPr>
          <p:nvPr>
            <p:ph type="sldNum" sz="quarter" idx="5"/>
          </p:nvPr>
        </p:nvSpPr>
        <p:spPr/>
        <p:txBody>
          <a:bodyPr/>
          <a:lstStyle/>
          <a:p>
            <a:fld id="{2971FD2D-D37E-4F18-BECF-74F2647051C7}" type="slidenum">
              <a:rPr kumimoji="1" lang="ja-JP" altLang="en-US" smtClean="0"/>
              <a:t>17</a:t>
            </a:fld>
            <a:endParaRPr kumimoji="1" lang="ja-JP" altLang="en-US"/>
          </a:p>
        </p:txBody>
      </p:sp>
    </p:spTree>
    <p:extLst>
      <p:ext uri="{BB962C8B-B14F-4D97-AF65-F5344CB8AC3E}">
        <p14:creationId xmlns:p14="http://schemas.microsoft.com/office/powerpoint/2010/main" val="1871718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BA9A9-672F-B484-E216-BF584BC4D45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02DC5B-3528-AC4C-E9AD-971940383EFB}"/>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884B4DA0-EC92-FECB-B8F5-2AB0F539347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70EF54C-C9AB-3C20-1134-2F4039755FAE}"/>
              </a:ext>
            </a:extLst>
          </p:cNvPr>
          <p:cNvSpPr>
            <a:spLocks noGrp="1"/>
          </p:cNvSpPr>
          <p:nvPr>
            <p:ph type="sldNum" sz="quarter" idx="5"/>
          </p:nvPr>
        </p:nvSpPr>
        <p:spPr/>
        <p:txBody>
          <a:bodyPr/>
          <a:lstStyle/>
          <a:p>
            <a:fld id="{2971FD2D-D37E-4F18-BECF-74F2647051C7}" type="slidenum">
              <a:rPr kumimoji="1" lang="ja-JP" altLang="en-US" smtClean="0"/>
              <a:t>18</a:t>
            </a:fld>
            <a:endParaRPr kumimoji="1" lang="ja-JP" altLang="en-US"/>
          </a:p>
        </p:txBody>
      </p:sp>
    </p:spTree>
    <p:extLst>
      <p:ext uri="{BB962C8B-B14F-4D97-AF65-F5344CB8AC3E}">
        <p14:creationId xmlns:p14="http://schemas.microsoft.com/office/powerpoint/2010/main" val="887794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391EE-FE2B-F5D3-727C-A105A003EFE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AE5F839-F3C4-2160-E0A7-A0C032D51905}"/>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2B597998-E714-DA45-1DA9-4F1235B9A88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1B59C6-B1B7-C2DA-2DEC-DDDB45579379}"/>
              </a:ext>
            </a:extLst>
          </p:cNvPr>
          <p:cNvSpPr>
            <a:spLocks noGrp="1"/>
          </p:cNvSpPr>
          <p:nvPr>
            <p:ph type="sldNum" sz="quarter" idx="5"/>
          </p:nvPr>
        </p:nvSpPr>
        <p:spPr/>
        <p:txBody>
          <a:bodyPr/>
          <a:lstStyle/>
          <a:p>
            <a:fld id="{2971FD2D-D37E-4F18-BECF-74F2647051C7}" type="slidenum">
              <a:rPr kumimoji="1" lang="ja-JP" altLang="en-US" smtClean="0"/>
              <a:t>19</a:t>
            </a:fld>
            <a:endParaRPr kumimoji="1" lang="ja-JP" altLang="en-US"/>
          </a:p>
        </p:txBody>
      </p:sp>
    </p:spTree>
    <p:extLst>
      <p:ext uri="{BB962C8B-B14F-4D97-AF65-F5344CB8AC3E}">
        <p14:creationId xmlns:p14="http://schemas.microsoft.com/office/powerpoint/2010/main" val="190778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5289C-5522-54DD-538A-8C995C4D8C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47098A3-B6BF-87F9-90AA-B2A5A2FF207C}"/>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75C17FD9-9F0A-8CDF-719D-12D2D59281C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AE48739-12C0-A1DB-72AB-4106A74410D9}"/>
              </a:ext>
            </a:extLst>
          </p:cNvPr>
          <p:cNvSpPr>
            <a:spLocks noGrp="1"/>
          </p:cNvSpPr>
          <p:nvPr>
            <p:ph type="sldNum" sz="quarter" idx="5"/>
          </p:nvPr>
        </p:nvSpPr>
        <p:spPr/>
        <p:txBody>
          <a:bodyPr/>
          <a:lstStyle/>
          <a:p>
            <a:fld id="{2971FD2D-D37E-4F18-BECF-74F2647051C7}" type="slidenum">
              <a:rPr kumimoji="1" lang="ja-JP" altLang="en-US" smtClean="0"/>
              <a:t>20</a:t>
            </a:fld>
            <a:endParaRPr kumimoji="1" lang="ja-JP" altLang="en-US"/>
          </a:p>
        </p:txBody>
      </p:sp>
    </p:spTree>
    <p:extLst>
      <p:ext uri="{BB962C8B-B14F-4D97-AF65-F5344CB8AC3E}">
        <p14:creationId xmlns:p14="http://schemas.microsoft.com/office/powerpoint/2010/main" val="336429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1F6C1-6AB6-8939-A056-B1EF5FA254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550E0A1-8C30-A23D-629C-2C11FB4D7F39}"/>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FA9852E-8B19-6C42-FF52-D0366F7B7CD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F40CED7-5291-5EAD-2EB7-D9A2EDA74CD8}"/>
              </a:ext>
            </a:extLst>
          </p:cNvPr>
          <p:cNvSpPr>
            <a:spLocks noGrp="1"/>
          </p:cNvSpPr>
          <p:nvPr>
            <p:ph type="sldNum" sz="quarter" idx="5"/>
          </p:nvPr>
        </p:nvSpPr>
        <p:spPr/>
        <p:txBody>
          <a:bodyPr/>
          <a:lstStyle/>
          <a:p>
            <a:fld id="{2971FD2D-D37E-4F18-BECF-74F2647051C7}" type="slidenum">
              <a:rPr kumimoji="1" lang="ja-JP" altLang="en-US" smtClean="0"/>
              <a:t>21</a:t>
            </a:fld>
            <a:endParaRPr kumimoji="1" lang="ja-JP" altLang="en-US"/>
          </a:p>
        </p:txBody>
      </p:sp>
    </p:spTree>
    <p:extLst>
      <p:ext uri="{BB962C8B-B14F-4D97-AF65-F5344CB8AC3E}">
        <p14:creationId xmlns:p14="http://schemas.microsoft.com/office/powerpoint/2010/main" val="2792715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7E420-08D9-667D-D863-49CBC6B19C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97209F-70D0-E7D9-F592-5B5A20061586}"/>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DF3C675-9DA3-E3DC-300C-25D098BEC5E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B4BADD-D391-8044-485B-840C0B356B82}"/>
              </a:ext>
            </a:extLst>
          </p:cNvPr>
          <p:cNvSpPr>
            <a:spLocks noGrp="1"/>
          </p:cNvSpPr>
          <p:nvPr>
            <p:ph type="sldNum" sz="quarter" idx="5"/>
          </p:nvPr>
        </p:nvSpPr>
        <p:spPr/>
        <p:txBody>
          <a:bodyPr/>
          <a:lstStyle/>
          <a:p>
            <a:fld id="{2971FD2D-D37E-4F18-BECF-74F2647051C7}" type="slidenum">
              <a:rPr kumimoji="1" lang="ja-JP" altLang="en-US" smtClean="0"/>
              <a:t>22</a:t>
            </a:fld>
            <a:endParaRPr kumimoji="1" lang="ja-JP" altLang="en-US"/>
          </a:p>
        </p:txBody>
      </p:sp>
    </p:spTree>
    <p:extLst>
      <p:ext uri="{BB962C8B-B14F-4D97-AF65-F5344CB8AC3E}">
        <p14:creationId xmlns:p14="http://schemas.microsoft.com/office/powerpoint/2010/main" val="3934058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DC2C9-7168-D784-9088-E78F0389AF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1523AB-EA43-0B1A-475D-0951CD20237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6C475427-1F71-99BC-24A8-F9B46245FB9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DD1A37D-A65D-F928-1E4B-BE670884175E}"/>
              </a:ext>
            </a:extLst>
          </p:cNvPr>
          <p:cNvSpPr>
            <a:spLocks noGrp="1"/>
          </p:cNvSpPr>
          <p:nvPr>
            <p:ph type="sldNum" sz="quarter" idx="5"/>
          </p:nvPr>
        </p:nvSpPr>
        <p:spPr/>
        <p:txBody>
          <a:bodyPr/>
          <a:lstStyle/>
          <a:p>
            <a:fld id="{2971FD2D-D37E-4F18-BECF-74F2647051C7}" type="slidenum">
              <a:rPr kumimoji="1" lang="ja-JP" altLang="en-US" smtClean="0"/>
              <a:t>23</a:t>
            </a:fld>
            <a:endParaRPr kumimoji="1" lang="ja-JP" altLang="en-US"/>
          </a:p>
        </p:txBody>
      </p:sp>
    </p:spTree>
    <p:extLst>
      <p:ext uri="{BB962C8B-B14F-4D97-AF65-F5344CB8AC3E}">
        <p14:creationId xmlns:p14="http://schemas.microsoft.com/office/powerpoint/2010/main" val="2184732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D28AF-F0A0-40BB-5D4B-94B1619600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1EF6FC3-007A-D1AD-A646-9255D972731B}"/>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6651D68B-ECA5-296D-9098-8D463914B0E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F78E740-D80F-CCF5-4D6F-908E0AF5A6BD}"/>
              </a:ext>
            </a:extLst>
          </p:cNvPr>
          <p:cNvSpPr>
            <a:spLocks noGrp="1"/>
          </p:cNvSpPr>
          <p:nvPr>
            <p:ph type="sldNum" sz="quarter" idx="5"/>
          </p:nvPr>
        </p:nvSpPr>
        <p:spPr/>
        <p:txBody>
          <a:bodyPr/>
          <a:lstStyle/>
          <a:p>
            <a:fld id="{2971FD2D-D37E-4F18-BECF-74F2647051C7}" type="slidenum">
              <a:rPr kumimoji="1" lang="ja-JP" altLang="en-US" smtClean="0"/>
              <a:t>24</a:t>
            </a:fld>
            <a:endParaRPr kumimoji="1" lang="ja-JP" altLang="en-US"/>
          </a:p>
        </p:txBody>
      </p:sp>
    </p:spTree>
    <p:extLst>
      <p:ext uri="{BB962C8B-B14F-4D97-AF65-F5344CB8AC3E}">
        <p14:creationId xmlns:p14="http://schemas.microsoft.com/office/powerpoint/2010/main" val="3702855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3F4FE-C5A6-76C9-5353-7DE537ABB0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A834CE-238A-3BF2-EDC1-EC363A12DC5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17B5808-16B4-EA7C-7CA8-2F6B9321A5B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44DF57D-F754-CB92-5267-6A4DB2707729}"/>
              </a:ext>
            </a:extLst>
          </p:cNvPr>
          <p:cNvSpPr>
            <a:spLocks noGrp="1"/>
          </p:cNvSpPr>
          <p:nvPr>
            <p:ph type="sldNum" sz="quarter" idx="5"/>
          </p:nvPr>
        </p:nvSpPr>
        <p:spPr/>
        <p:txBody>
          <a:bodyPr/>
          <a:lstStyle/>
          <a:p>
            <a:fld id="{2971FD2D-D37E-4F18-BECF-74F2647051C7}" type="slidenum">
              <a:rPr kumimoji="1" lang="ja-JP" altLang="en-US" smtClean="0"/>
              <a:t>25</a:t>
            </a:fld>
            <a:endParaRPr kumimoji="1" lang="ja-JP" altLang="en-US"/>
          </a:p>
        </p:txBody>
      </p:sp>
    </p:spTree>
    <p:extLst>
      <p:ext uri="{BB962C8B-B14F-4D97-AF65-F5344CB8AC3E}">
        <p14:creationId xmlns:p14="http://schemas.microsoft.com/office/powerpoint/2010/main" val="731987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617E3-C7D6-5186-5A2E-D28C038F07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234B99-7CE8-7633-FE4D-E9F30494354B}"/>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2943F310-A4D1-1F2A-530B-FA98BCDA728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CCC84F9-F360-919B-A4AB-1D93ADC8DFD5}"/>
              </a:ext>
            </a:extLst>
          </p:cNvPr>
          <p:cNvSpPr>
            <a:spLocks noGrp="1"/>
          </p:cNvSpPr>
          <p:nvPr>
            <p:ph type="sldNum" sz="quarter" idx="5"/>
          </p:nvPr>
        </p:nvSpPr>
        <p:spPr/>
        <p:txBody>
          <a:bodyPr/>
          <a:lstStyle/>
          <a:p>
            <a:fld id="{EB69DF36-8A66-874A-9CB4-62F5C4540A52}" type="slidenum">
              <a:rPr kumimoji="1" lang="ja-JP" altLang="en-US" smtClean="0"/>
              <a:t>4</a:t>
            </a:fld>
            <a:endParaRPr kumimoji="1" lang="ja-JP" altLang="en-US"/>
          </a:p>
        </p:txBody>
      </p:sp>
    </p:spTree>
    <p:extLst>
      <p:ext uri="{BB962C8B-B14F-4D97-AF65-F5344CB8AC3E}">
        <p14:creationId xmlns:p14="http://schemas.microsoft.com/office/powerpoint/2010/main" val="3596294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7574F-58F2-108D-CBA3-C442D256381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852047-6C94-7EE4-2D8D-4F2ABDCF46C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7448F8F7-080A-E3A5-17FA-95A45C794B2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2FCA689-870C-2FE2-D6B0-52B974BAFE4B}"/>
              </a:ext>
            </a:extLst>
          </p:cNvPr>
          <p:cNvSpPr>
            <a:spLocks noGrp="1"/>
          </p:cNvSpPr>
          <p:nvPr>
            <p:ph type="sldNum" sz="quarter" idx="5"/>
          </p:nvPr>
        </p:nvSpPr>
        <p:spPr/>
        <p:txBody>
          <a:bodyPr/>
          <a:lstStyle/>
          <a:p>
            <a:fld id="{2971FD2D-D37E-4F18-BECF-74F2647051C7}" type="slidenum">
              <a:rPr kumimoji="1" lang="ja-JP" altLang="en-US" smtClean="0"/>
              <a:t>5</a:t>
            </a:fld>
            <a:endParaRPr kumimoji="1" lang="ja-JP" altLang="en-US"/>
          </a:p>
        </p:txBody>
      </p:sp>
    </p:spTree>
    <p:extLst>
      <p:ext uri="{BB962C8B-B14F-4D97-AF65-F5344CB8AC3E}">
        <p14:creationId xmlns:p14="http://schemas.microsoft.com/office/powerpoint/2010/main" val="30590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B389B-3A73-B53E-E4ED-2BCF0BEF037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9000BDE-5D77-F617-5888-11FDCA8D4667}"/>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18C13972-D52D-A46F-6F15-67F6E9D0025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41368C6-5D72-A0AF-E347-0FF79CC48B75}"/>
              </a:ext>
            </a:extLst>
          </p:cNvPr>
          <p:cNvSpPr>
            <a:spLocks noGrp="1"/>
          </p:cNvSpPr>
          <p:nvPr>
            <p:ph type="sldNum" sz="quarter" idx="5"/>
          </p:nvPr>
        </p:nvSpPr>
        <p:spPr/>
        <p:txBody>
          <a:bodyPr/>
          <a:lstStyle/>
          <a:p>
            <a:fld id="{2971FD2D-D37E-4F18-BECF-74F2647051C7}" type="slidenum">
              <a:rPr kumimoji="1" lang="ja-JP" altLang="en-US" smtClean="0"/>
              <a:t>6</a:t>
            </a:fld>
            <a:endParaRPr kumimoji="1" lang="ja-JP" altLang="en-US"/>
          </a:p>
        </p:txBody>
      </p:sp>
    </p:spTree>
    <p:extLst>
      <p:ext uri="{BB962C8B-B14F-4D97-AF65-F5344CB8AC3E}">
        <p14:creationId xmlns:p14="http://schemas.microsoft.com/office/powerpoint/2010/main" val="774510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CF346-8B62-2733-35D2-663B17199B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0FEA074-C300-C783-0A64-1F9491625C6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80237A29-ECE8-D161-16F4-D1FC408D449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B9CDDE3-265B-838D-EDA8-666DD070658C}"/>
              </a:ext>
            </a:extLst>
          </p:cNvPr>
          <p:cNvSpPr>
            <a:spLocks noGrp="1"/>
          </p:cNvSpPr>
          <p:nvPr>
            <p:ph type="sldNum" sz="quarter" idx="5"/>
          </p:nvPr>
        </p:nvSpPr>
        <p:spPr/>
        <p:txBody>
          <a:bodyPr/>
          <a:lstStyle/>
          <a:p>
            <a:fld id="{2971FD2D-D37E-4F18-BECF-74F2647051C7}" type="slidenum">
              <a:rPr kumimoji="1" lang="ja-JP" altLang="en-US" smtClean="0"/>
              <a:t>7</a:t>
            </a:fld>
            <a:endParaRPr kumimoji="1" lang="ja-JP" altLang="en-US"/>
          </a:p>
        </p:txBody>
      </p:sp>
    </p:spTree>
    <p:extLst>
      <p:ext uri="{BB962C8B-B14F-4D97-AF65-F5344CB8AC3E}">
        <p14:creationId xmlns:p14="http://schemas.microsoft.com/office/powerpoint/2010/main" val="4242473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71FD2D-D37E-4F18-BECF-74F2647051C7}" type="slidenum">
              <a:rPr lang="ja-JP" altLang="en-US" smtClean="0"/>
              <a:pPr/>
              <a:t>9</a:t>
            </a:fld>
            <a:endParaRPr lang="ja-JP" altLang="en-US"/>
          </a:p>
        </p:txBody>
      </p:sp>
    </p:spTree>
    <p:extLst>
      <p:ext uri="{BB962C8B-B14F-4D97-AF65-F5344CB8AC3E}">
        <p14:creationId xmlns:p14="http://schemas.microsoft.com/office/powerpoint/2010/main" val="2568688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A1949-7733-0499-2D16-142E771CFC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F83E281-9EBD-0653-B52E-5196DFE980DC}"/>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CAB05C24-8A34-3338-73C9-CDDAD67B50C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557EE-C1DA-4778-B73D-9DB262230BE6}"/>
              </a:ext>
            </a:extLst>
          </p:cNvPr>
          <p:cNvSpPr>
            <a:spLocks noGrp="1"/>
          </p:cNvSpPr>
          <p:nvPr>
            <p:ph type="sldNum" sz="quarter" idx="5"/>
          </p:nvPr>
        </p:nvSpPr>
        <p:spPr/>
        <p:txBody>
          <a:bodyPr/>
          <a:lstStyle/>
          <a:p>
            <a:fld id="{2971FD2D-D37E-4F18-BECF-74F2647051C7}" type="slidenum">
              <a:rPr kumimoji="1" lang="ja-JP" altLang="en-US" smtClean="0"/>
              <a:t>10</a:t>
            </a:fld>
            <a:endParaRPr kumimoji="1" lang="ja-JP" altLang="en-US"/>
          </a:p>
        </p:txBody>
      </p:sp>
    </p:spTree>
    <p:extLst>
      <p:ext uri="{BB962C8B-B14F-4D97-AF65-F5344CB8AC3E}">
        <p14:creationId xmlns:p14="http://schemas.microsoft.com/office/powerpoint/2010/main" val="1072422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71FD2D-D37E-4F18-BECF-74F2647051C7}" type="slidenum">
              <a:rPr lang="ja-JP" altLang="en-US" smtClean="0"/>
              <a:pPr/>
              <a:t>12</a:t>
            </a:fld>
            <a:endParaRPr lang="ja-JP" altLang="en-US"/>
          </a:p>
        </p:txBody>
      </p:sp>
    </p:spTree>
    <p:extLst>
      <p:ext uri="{BB962C8B-B14F-4D97-AF65-F5344CB8AC3E}">
        <p14:creationId xmlns:p14="http://schemas.microsoft.com/office/powerpoint/2010/main" val="259463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C2305-E268-DC98-8ABB-7EEAA74C480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31D2AD-1AD6-56A5-2E85-985E6F2FF9F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D4CA281C-A470-0E69-8683-05AF91DEB68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F3EC8C-19F7-3504-8AF1-3C78AB9548EE}"/>
              </a:ext>
            </a:extLst>
          </p:cNvPr>
          <p:cNvSpPr>
            <a:spLocks noGrp="1"/>
          </p:cNvSpPr>
          <p:nvPr>
            <p:ph type="sldNum" sz="quarter" idx="5"/>
          </p:nvPr>
        </p:nvSpPr>
        <p:spPr/>
        <p:txBody>
          <a:bodyPr/>
          <a:lstStyle/>
          <a:p>
            <a:fld id="{2971FD2D-D37E-4F18-BECF-74F2647051C7}" type="slidenum">
              <a:rPr kumimoji="1" lang="ja-JP" altLang="en-US" smtClean="0"/>
              <a:t>16</a:t>
            </a:fld>
            <a:endParaRPr kumimoji="1" lang="ja-JP" altLang="en-US"/>
          </a:p>
        </p:txBody>
      </p:sp>
    </p:spTree>
    <p:extLst>
      <p:ext uri="{BB962C8B-B14F-4D97-AF65-F5344CB8AC3E}">
        <p14:creationId xmlns:p14="http://schemas.microsoft.com/office/powerpoint/2010/main" val="221317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B96C7FB-54E1-5847-BAD5-5D1B2C20C135}"/>
              </a:ext>
            </a:extLst>
          </p:cNvPr>
          <p:cNvSpPr/>
          <p:nvPr userDrawn="1"/>
        </p:nvSpPr>
        <p:spPr>
          <a:xfrm>
            <a:off x="990" y="-1678"/>
            <a:ext cx="12191010" cy="6858000"/>
          </a:xfrm>
          <a:prstGeom prst="rect">
            <a:avLst/>
          </a:prstGeom>
          <a:solidFill>
            <a:srgbClr val="196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背景パターン が含まれている画像&#10;&#10;自動的に生成された説明">
            <a:extLst>
              <a:ext uri="{FF2B5EF4-FFF2-40B4-BE49-F238E27FC236}">
                <a16:creationId xmlns:a16="http://schemas.microsoft.com/office/drawing/2014/main" id="{DB96AAFB-1420-4249-A1FA-413A82B2596B}"/>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4412" t="3836" b="12292"/>
          <a:stretch/>
        </p:blipFill>
        <p:spPr>
          <a:xfrm>
            <a:off x="2286000" y="-839"/>
            <a:ext cx="9906000" cy="6859678"/>
          </a:xfrm>
          <a:prstGeom prst="rect">
            <a:avLst/>
          </a:prstGeom>
        </p:spPr>
      </p:pic>
      <p:pic>
        <p:nvPicPr>
          <p:cNvPr id="11" name="図 10" descr="挿絵, プレート が含まれている画像&#10;&#10;自動的に生成された説明">
            <a:extLst>
              <a:ext uri="{FF2B5EF4-FFF2-40B4-BE49-F238E27FC236}">
                <a16:creationId xmlns:a16="http://schemas.microsoft.com/office/drawing/2014/main" id="{D9878EF6-A392-FA48-A03E-4F8654B7D425}"/>
              </a:ext>
            </a:extLst>
          </p:cNvPr>
          <p:cNvPicPr>
            <a:picLocks noChangeAspect="1"/>
          </p:cNvPicPr>
          <p:nvPr userDrawn="1"/>
        </p:nvPicPr>
        <p:blipFill>
          <a:blip r:embed="rId3"/>
          <a:stretch>
            <a:fillRect/>
          </a:stretch>
        </p:blipFill>
        <p:spPr>
          <a:xfrm>
            <a:off x="334963" y="5934157"/>
            <a:ext cx="1802892" cy="735203"/>
          </a:xfrm>
          <a:prstGeom prst="rect">
            <a:avLst/>
          </a:prstGeom>
        </p:spPr>
      </p:pic>
      <p:sp>
        <p:nvSpPr>
          <p:cNvPr id="9" name="テキスト ボックス 8">
            <a:extLst>
              <a:ext uri="{FF2B5EF4-FFF2-40B4-BE49-F238E27FC236}">
                <a16:creationId xmlns:a16="http://schemas.microsoft.com/office/drawing/2014/main" id="{0CF83ECE-FBE6-5248-ABCB-1AD3148C1AD1}"/>
              </a:ext>
            </a:extLst>
          </p:cNvPr>
          <p:cNvSpPr txBox="1"/>
          <p:nvPr userDrawn="1"/>
        </p:nvSpPr>
        <p:spPr>
          <a:xfrm>
            <a:off x="334962" y="6308725"/>
            <a:ext cx="11522075" cy="433387"/>
          </a:xfrm>
          <a:prstGeom prst="rect">
            <a:avLst/>
          </a:prstGeom>
          <a:noFill/>
        </p:spPr>
        <p:txBody>
          <a:bodyPr wrap="square" lIns="0" tIns="108000" rIns="0" bIns="0" rtlCol="0" anchor="ctr" anchorCtr="0">
            <a:noAutofit/>
          </a:bodyPr>
          <a:lstStyle/>
          <a:p>
            <a:pPr algn="ctr"/>
            <a:r>
              <a:rPr lang="en" altLang="ja-JP" sz="800" b="0" i="0" kern="1200">
                <a:solidFill>
                  <a:schemeClr val="bg1"/>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
        <p:nvSpPr>
          <p:cNvPr id="2" name="タイトル 25">
            <a:extLst>
              <a:ext uri="{FF2B5EF4-FFF2-40B4-BE49-F238E27FC236}">
                <a16:creationId xmlns:a16="http://schemas.microsoft.com/office/drawing/2014/main" id="{85738D18-70F2-5D74-4A05-F2953A6DB16C}"/>
              </a:ext>
            </a:extLst>
          </p:cNvPr>
          <p:cNvSpPr>
            <a:spLocks noGrp="1"/>
          </p:cNvSpPr>
          <p:nvPr>
            <p:ph type="title" hasCustomPrompt="1"/>
          </p:nvPr>
        </p:nvSpPr>
        <p:spPr>
          <a:xfrm>
            <a:off x="695400" y="2636912"/>
            <a:ext cx="10847758" cy="1325563"/>
          </a:xfrm>
          <a:prstGeom prst="rect">
            <a:avLst/>
          </a:prstGeom>
        </p:spPr>
        <p:txBody>
          <a:bodyPr lIns="0" tIns="72000" rIns="0" bIns="0"/>
          <a:lstStyle>
            <a:lvl1pPr algn="ctr">
              <a:defRPr sz="3600" b="1">
                <a:solidFill>
                  <a:schemeClr val="bg1"/>
                </a:solidFill>
                <a:latin typeface="メイリオ" panose="020B0604030504040204" pitchFamily="50" charset="-128"/>
                <a:ea typeface="メイリオ" panose="020B0604030504040204" pitchFamily="50" charset="-128"/>
              </a:defRPr>
            </a:lvl1pPr>
          </a:lstStyle>
          <a:p>
            <a:r>
              <a:rPr kumimoji="1" lang="ja-JP" altLang="en-US"/>
              <a:t>タイトルを記載します</a:t>
            </a:r>
          </a:p>
        </p:txBody>
      </p:sp>
      <p:sp>
        <p:nvSpPr>
          <p:cNvPr id="3" name="テキスト プレースホルダー 33">
            <a:extLst>
              <a:ext uri="{FF2B5EF4-FFF2-40B4-BE49-F238E27FC236}">
                <a16:creationId xmlns:a16="http://schemas.microsoft.com/office/drawing/2014/main" id="{9FB9C1E5-7CAB-DEC9-557B-868D6ABDFD8C}"/>
              </a:ext>
            </a:extLst>
          </p:cNvPr>
          <p:cNvSpPr>
            <a:spLocks noGrp="1"/>
          </p:cNvSpPr>
          <p:nvPr>
            <p:ph type="body" sz="quarter" idx="13" hasCustomPrompt="1"/>
          </p:nvPr>
        </p:nvSpPr>
        <p:spPr>
          <a:xfrm>
            <a:off x="839366" y="908719"/>
            <a:ext cx="5256634" cy="576065"/>
          </a:xfrm>
          <a:prstGeom prst="rect">
            <a:avLst/>
          </a:prstGeom>
        </p:spPr>
        <p:txBody>
          <a:bodyPr lIns="0" tIns="36000" rIns="0" bIns="0"/>
          <a:lstStyle>
            <a:lvl1pPr marL="0" indent="0">
              <a:spcBef>
                <a:spcPts val="600"/>
              </a:spcBef>
              <a:buFontTx/>
              <a:buNone/>
              <a:defRPr sz="1600" b="1">
                <a:solidFill>
                  <a:schemeClr val="bg1"/>
                </a:solidFill>
                <a:latin typeface="メイリオ" panose="020B0604030504040204" pitchFamily="50" charset="-128"/>
                <a:ea typeface="メイリオ" panose="020B0604030504040204" pitchFamily="50" charset="-128"/>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顧客の社名と部署名を記載します</a:t>
            </a:r>
            <a:endParaRPr kumimoji="1" lang="en-US" altLang="ja-JP"/>
          </a:p>
        </p:txBody>
      </p:sp>
      <p:sp>
        <p:nvSpPr>
          <p:cNvPr id="4" name="テキスト プレースホルダー 33">
            <a:extLst>
              <a:ext uri="{FF2B5EF4-FFF2-40B4-BE49-F238E27FC236}">
                <a16:creationId xmlns:a16="http://schemas.microsoft.com/office/drawing/2014/main" id="{CC2A1773-5989-B920-2C1A-C89C1248BBE4}"/>
              </a:ext>
            </a:extLst>
          </p:cNvPr>
          <p:cNvSpPr>
            <a:spLocks noGrp="1"/>
          </p:cNvSpPr>
          <p:nvPr>
            <p:ph type="body" sz="quarter" idx="14" hasCustomPrompt="1"/>
          </p:nvPr>
        </p:nvSpPr>
        <p:spPr>
          <a:xfrm>
            <a:off x="7536160" y="5373216"/>
            <a:ext cx="4320480" cy="936104"/>
          </a:xfrm>
          <a:prstGeom prst="rect">
            <a:avLst/>
          </a:prstGeom>
        </p:spPr>
        <p:txBody>
          <a:bodyPr lIns="0" tIns="36000" rIns="0" bIns="0"/>
          <a:lstStyle>
            <a:lvl1pPr marL="0" indent="0">
              <a:spcBef>
                <a:spcPts val="600"/>
              </a:spcBef>
              <a:buFontTx/>
              <a:buNone/>
              <a:defRPr sz="1400" b="1">
                <a:solidFill>
                  <a:schemeClr val="bg1"/>
                </a:solidFill>
                <a:latin typeface="メイリオ" panose="020B0604030504040204" pitchFamily="50" charset="-128"/>
                <a:ea typeface="メイリオ" panose="020B0604030504040204" pitchFamily="50" charset="-128"/>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社名と部署名を記載して下さい</a:t>
            </a:r>
          </a:p>
        </p:txBody>
      </p:sp>
      <p:sp>
        <p:nvSpPr>
          <p:cNvPr id="5" name="テキスト プレースホルダー 33">
            <a:extLst>
              <a:ext uri="{FF2B5EF4-FFF2-40B4-BE49-F238E27FC236}">
                <a16:creationId xmlns:a16="http://schemas.microsoft.com/office/drawing/2014/main" id="{3F517510-B312-C1F9-90CF-987123582D8E}"/>
              </a:ext>
            </a:extLst>
          </p:cNvPr>
          <p:cNvSpPr>
            <a:spLocks noGrp="1"/>
          </p:cNvSpPr>
          <p:nvPr>
            <p:ph type="body" sz="quarter" idx="15" hasCustomPrompt="1"/>
          </p:nvPr>
        </p:nvSpPr>
        <p:spPr>
          <a:xfrm>
            <a:off x="7536160" y="4616381"/>
            <a:ext cx="4320480" cy="540811"/>
          </a:xfrm>
          <a:prstGeom prst="rect">
            <a:avLst/>
          </a:prstGeom>
        </p:spPr>
        <p:txBody>
          <a:bodyPr lIns="0" tIns="36000" rIns="0" bIns="0"/>
          <a:lstStyle>
            <a:lvl1pPr marL="0" indent="0">
              <a:spcBef>
                <a:spcPts val="600"/>
              </a:spcBef>
              <a:buFontTx/>
              <a:buNone/>
              <a:defRPr sz="1400" b="1">
                <a:solidFill>
                  <a:schemeClr val="bg1"/>
                </a:solidFill>
                <a:latin typeface="メイリオ" panose="020B0604030504040204" pitchFamily="50" charset="-128"/>
                <a:ea typeface="メイリオ" panose="020B0604030504040204" pitchFamily="50" charset="-128"/>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日付を記載して下さい</a:t>
            </a:r>
          </a:p>
        </p:txBody>
      </p:sp>
      <p:sp>
        <p:nvSpPr>
          <p:cNvPr id="6" name="テキスト ボックス 5">
            <a:extLst>
              <a:ext uri="{FF2B5EF4-FFF2-40B4-BE49-F238E27FC236}">
                <a16:creationId xmlns:a16="http://schemas.microsoft.com/office/drawing/2014/main" id="{0FE38B38-F012-AB30-BEB6-A3683AECF384}"/>
              </a:ext>
            </a:extLst>
          </p:cNvPr>
          <p:cNvSpPr txBox="1"/>
          <p:nvPr userDrawn="1"/>
        </p:nvSpPr>
        <p:spPr>
          <a:xfrm>
            <a:off x="10416480" y="6453336"/>
            <a:ext cx="1440160" cy="216023"/>
          </a:xfrm>
          <a:prstGeom prst="rect">
            <a:avLst/>
          </a:prstGeom>
          <a:noFill/>
        </p:spPr>
        <p:txBody>
          <a:bodyPr wrap="square" lIns="0" tIns="36000" rIns="0" bIns="0" rtlCol="0" anchor="ctr" anchorCtr="0">
            <a:noAutofit/>
          </a:bodyPr>
          <a:lstStyle/>
          <a:p>
            <a:pPr algn="r"/>
            <a:r>
              <a:rPr lang="en" altLang="ja-JP" sz="1400" b="1" i="0" kern="1200">
                <a:solidFill>
                  <a:srgbClr val="FF0000"/>
                </a:solidFill>
                <a:effectLst/>
                <a:latin typeface="Meiryo" panose="020B0604030504040204" pitchFamily="34" charset="-128"/>
                <a:ea typeface="Meiryo" panose="020B0604030504040204" pitchFamily="34" charset="-128"/>
                <a:cs typeface="Segoe UI Semibold" panose="020B0702040204020203" pitchFamily="34" charset="0"/>
              </a:rPr>
              <a:t>Confidential</a:t>
            </a:r>
          </a:p>
        </p:txBody>
      </p:sp>
    </p:spTree>
    <p:extLst>
      <p:ext uri="{BB962C8B-B14F-4D97-AF65-F5344CB8AC3E}">
        <p14:creationId xmlns:p14="http://schemas.microsoft.com/office/powerpoint/2010/main" val="1058777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ページ（空白）">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AA7887D-7CCD-CAC7-A5AF-CD921C0BC8DC}"/>
              </a:ext>
            </a:extLst>
          </p:cNvPr>
          <p:cNvSpPr>
            <a:spLocks noGrp="1"/>
          </p:cNvSpPr>
          <p:nvPr>
            <p:ph type="sldNum" sz="quarter" idx="10"/>
          </p:nvPr>
        </p:nvSpPr>
        <p:spPr>
          <a:xfrm>
            <a:off x="10416480" y="6525344"/>
            <a:ext cx="1440160" cy="216023"/>
          </a:xfrm>
          <a:prstGeom prst="rect">
            <a:avLst/>
          </a:prstGeom>
        </p:spPr>
        <p:txBody>
          <a:bodyPr vert="horz" lIns="0" tIns="36000" rIns="0" bIns="0" rtlCol="0" anchor="ctr"/>
          <a:lstStyle>
            <a:defPPr>
              <a:defRPr lang="ja-JP"/>
            </a:defPPr>
            <a:lvl1pPr marL="0" algn="r" defTabSz="914400" rtl="0" eaLnBrk="1" latinLnBrk="0" hangingPunct="1">
              <a:defRPr kumimoji="1" sz="1200" kern="1200">
                <a:solidFill>
                  <a:schemeClr val="tx1">
                    <a:tint val="82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CBF65E7-DBD0-4BC8-9592-6FCAFC532CCA}" type="slidenum">
              <a:rPr lang="ja-JP" altLang="en-US" smtClean="0"/>
              <a:pPr/>
              <a:t>‹#›</a:t>
            </a:fld>
            <a:endParaRPr lang="ja-JP" altLang="en-US"/>
          </a:p>
        </p:txBody>
      </p:sp>
      <p:sp>
        <p:nvSpPr>
          <p:cNvPr id="4" name="テキスト ボックス 3">
            <a:extLst>
              <a:ext uri="{FF2B5EF4-FFF2-40B4-BE49-F238E27FC236}">
                <a16:creationId xmlns:a16="http://schemas.microsoft.com/office/drawing/2014/main" id="{5AC3DABC-6A99-9FB9-10C3-6F7871D94132}"/>
              </a:ext>
            </a:extLst>
          </p:cNvPr>
          <p:cNvSpPr txBox="1"/>
          <p:nvPr userDrawn="1"/>
        </p:nvSpPr>
        <p:spPr>
          <a:xfrm>
            <a:off x="334962" y="6525344"/>
            <a:ext cx="3600798" cy="216023"/>
          </a:xfrm>
          <a:prstGeom prst="rect">
            <a:avLst/>
          </a:prstGeom>
          <a:noFill/>
        </p:spPr>
        <p:txBody>
          <a:bodyPr wrap="square" lIns="0" tIns="36000" rIns="0" bIns="0" rtlCol="0" anchor="ctr" anchorCtr="0">
            <a:noAutofit/>
          </a:bodyPr>
          <a:lstStyle/>
          <a:p>
            <a:pPr algn="l"/>
            <a:r>
              <a:rPr lang="en" altLang="ja-JP" sz="800" b="0" i="0" kern="1200">
                <a:solidFill>
                  <a:schemeClr val="tx1"/>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Tree>
    <p:extLst>
      <p:ext uri="{BB962C8B-B14F-4D97-AF65-F5344CB8AC3E}">
        <p14:creationId xmlns:p14="http://schemas.microsoft.com/office/powerpoint/2010/main" val="22223010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裏表紙">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C5996D6-4781-E04E-B6D1-F3E71A4045B3}"/>
              </a:ext>
            </a:extLst>
          </p:cNvPr>
          <p:cNvSpPr/>
          <p:nvPr userDrawn="1"/>
        </p:nvSpPr>
        <p:spPr>
          <a:xfrm>
            <a:off x="0" y="0"/>
            <a:ext cx="12191010" cy="6858000"/>
          </a:xfrm>
          <a:prstGeom prst="rect">
            <a:avLst/>
          </a:prstGeom>
          <a:solidFill>
            <a:srgbClr val="0B3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95024FF-831D-6C4B-8E30-2EE63BC50BA5}"/>
              </a:ext>
            </a:extLst>
          </p:cNvPr>
          <p:cNvSpPr txBox="1"/>
          <p:nvPr userDrawn="1"/>
        </p:nvSpPr>
        <p:spPr>
          <a:xfrm>
            <a:off x="334962" y="6308725"/>
            <a:ext cx="11522075" cy="433387"/>
          </a:xfrm>
          <a:prstGeom prst="rect">
            <a:avLst/>
          </a:prstGeom>
          <a:noFill/>
        </p:spPr>
        <p:txBody>
          <a:bodyPr wrap="square" lIns="0" tIns="108000" rIns="0" bIns="0" rtlCol="0" anchor="ctr" anchorCtr="0">
            <a:noAutofit/>
          </a:bodyPr>
          <a:lstStyle/>
          <a:p>
            <a:pPr algn="ctr"/>
            <a:r>
              <a:rPr lang="en" altLang="ja-JP" sz="800" b="0" i="0" kern="1200">
                <a:solidFill>
                  <a:schemeClr val="bg1"/>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pic>
        <p:nvPicPr>
          <p:cNvPr id="5" name="図 4" descr="挿絵, プレート が含まれている画像&#10;&#10;自動的に生成された説明">
            <a:extLst>
              <a:ext uri="{FF2B5EF4-FFF2-40B4-BE49-F238E27FC236}">
                <a16:creationId xmlns:a16="http://schemas.microsoft.com/office/drawing/2014/main" id="{3F21850B-E050-3849-AD54-E5D8A570CBEE}"/>
              </a:ext>
            </a:extLst>
          </p:cNvPr>
          <p:cNvPicPr>
            <a:picLocks noChangeAspect="1"/>
          </p:cNvPicPr>
          <p:nvPr userDrawn="1"/>
        </p:nvPicPr>
        <p:blipFill>
          <a:blip r:embed="rId2"/>
          <a:stretch>
            <a:fillRect/>
          </a:stretch>
        </p:blipFill>
        <p:spPr>
          <a:xfrm>
            <a:off x="5052053" y="2852936"/>
            <a:ext cx="1802892" cy="735203"/>
          </a:xfrm>
          <a:prstGeom prst="rect">
            <a:avLst/>
          </a:prstGeom>
        </p:spPr>
      </p:pic>
    </p:spTree>
    <p:extLst>
      <p:ext uri="{BB962C8B-B14F-4D97-AF65-F5344CB8AC3E}">
        <p14:creationId xmlns:p14="http://schemas.microsoft.com/office/powerpoint/2010/main" val="2354347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ページ2">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F353805-79CF-B545-996B-D9C3D530A2FC}"/>
              </a:ext>
            </a:extLst>
          </p:cNvPr>
          <p:cNvSpPr txBox="1"/>
          <p:nvPr userDrawn="1"/>
        </p:nvSpPr>
        <p:spPr>
          <a:xfrm>
            <a:off x="334962" y="6308725"/>
            <a:ext cx="11522075" cy="433387"/>
          </a:xfrm>
          <a:prstGeom prst="rect">
            <a:avLst/>
          </a:prstGeom>
          <a:noFill/>
        </p:spPr>
        <p:txBody>
          <a:bodyPr wrap="square" lIns="0" tIns="108000" rIns="0" bIns="0" rtlCol="0" anchor="ctr" anchorCtr="0">
            <a:noAutofit/>
          </a:bodyPr>
          <a:lstStyle/>
          <a:p>
            <a:pPr algn="l"/>
            <a:r>
              <a:rPr lang="en" altLang="ja-JP" sz="800" b="0" i="0" kern="1200">
                <a:solidFill>
                  <a:srgbClr val="607D8B"/>
                </a:solidFill>
                <a:effectLst/>
                <a:latin typeface="Meiryo" panose="020B0604030504040204" pitchFamily="34" charset="-128"/>
                <a:ea typeface="+mn-ea"/>
                <a:cs typeface="+mn-cs"/>
              </a:rPr>
              <a:t>©AR Advanced Technology All Right Reserved.</a:t>
            </a:r>
          </a:p>
        </p:txBody>
      </p:sp>
      <p:sp>
        <p:nvSpPr>
          <p:cNvPr id="3" name="正方形/長方形 2">
            <a:extLst>
              <a:ext uri="{FF2B5EF4-FFF2-40B4-BE49-F238E27FC236}">
                <a16:creationId xmlns:a16="http://schemas.microsoft.com/office/drawing/2014/main" id="{A5001CAD-2DCA-234D-85F5-9A7F4A7FE56B}"/>
              </a:ext>
            </a:extLst>
          </p:cNvPr>
          <p:cNvSpPr/>
          <p:nvPr userDrawn="1"/>
        </p:nvSpPr>
        <p:spPr>
          <a:xfrm>
            <a:off x="990" y="692150"/>
            <a:ext cx="12191010" cy="5616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0113821"/>
      </p:ext>
    </p:extLst>
  </p:cSld>
  <p:clrMapOvr>
    <a:masterClrMapping/>
  </p:clrMapOvr>
  <p:extLst>
    <p:ext uri="{DCECCB84-F9BA-43D5-87BE-67443E8EF086}">
      <p15:sldGuideLst xmlns:p15="http://schemas.microsoft.com/office/powerpoint/2012/main">
        <p15:guide id="2" pos="3931">
          <p15:clr>
            <a:srgbClr val="FBAE40"/>
          </p15:clr>
        </p15:guide>
        <p15:guide id="3" pos="3749">
          <p15:clr>
            <a:srgbClr val="FBAE40"/>
          </p15:clr>
        </p15:guide>
        <p15:guide id="4" pos="7680">
          <p15:clr>
            <a:srgbClr val="FBAE40"/>
          </p15:clr>
        </p15:guide>
        <p15:guide id="5" pos="7378">
          <p15:clr>
            <a:srgbClr val="FBAE40"/>
          </p15:clr>
        </p15:guide>
        <p15:guide id="6">
          <p15:clr>
            <a:srgbClr val="FBAE40"/>
          </p15:clr>
        </p15:guide>
        <p15:guide id="7" pos="302">
          <p15:clr>
            <a:srgbClr val="FBAE40"/>
          </p15:clr>
        </p15:guide>
        <p15:guide id="9" orient="horz" pos="2069">
          <p15:clr>
            <a:srgbClr val="FBAE40"/>
          </p15:clr>
        </p15:guide>
        <p15:guide id="10" orient="horz" pos="2251">
          <p15:clr>
            <a:srgbClr val="FBAE40"/>
          </p15:clr>
        </p15:guide>
        <p15:guide id="13" orient="horz" pos="527">
          <p15:clr>
            <a:srgbClr val="FBAE40"/>
          </p15:clr>
        </p15:guide>
        <p15:guide id="15" orient="horz" pos="3884">
          <p15:clr>
            <a:srgbClr val="FBAE40"/>
          </p15:clr>
        </p15:guide>
        <p15:guide id="16" orient="horz">
          <p15:clr>
            <a:srgbClr val="FBAE40"/>
          </p15:clr>
        </p15:guide>
        <p15:guide id="17" orient="horz" pos="4320">
          <p15:clr>
            <a:srgbClr val="FBAE40"/>
          </p15:clr>
        </p15:guide>
        <p15:guide id="18" pos="5609">
          <p15:clr>
            <a:srgbClr val="FBAE40"/>
          </p15:clr>
        </p15:guide>
        <p15:guide id="19" pos="2071">
          <p15:clr>
            <a:srgbClr val="FBAE40"/>
          </p15:clr>
        </p15:guide>
        <p15:guide id="20" orient="horz" pos="1298">
          <p15:clr>
            <a:srgbClr val="FBAE40"/>
          </p15:clr>
        </p15:guide>
        <p15:guide id="21" orient="horz" pos="302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表紙３">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4399107F-3C0A-FE48-79C9-64E6EABECA8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07691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リボン細：背景なし">
    <p:spTree>
      <p:nvGrpSpPr>
        <p:cNvPr id="1" name=""/>
        <p:cNvGrpSpPr/>
        <p:nvPr/>
      </p:nvGrpSpPr>
      <p:grpSpPr>
        <a:xfrm>
          <a:off x="0" y="0"/>
          <a:ext cx="0" cy="0"/>
          <a:chOff x="0" y="0"/>
          <a:chExt cx="0" cy="0"/>
        </a:xfrm>
      </p:grpSpPr>
      <p:sp>
        <p:nvSpPr>
          <p:cNvPr id="9" name="片側の 2 つの角を丸めた四角形 8">
            <a:extLst>
              <a:ext uri="{FF2B5EF4-FFF2-40B4-BE49-F238E27FC236}">
                <a16:creationId xmlns:a16="http://schemas.microsoft.com/office/drawing/2014/main" id="{4F54F7A4-D75A-2FA8-C6DD-696828C71C00}"/>
              </a:ext>
            </a:extLst>
          </p:cNvPr>
          <p:cNvSpPr/>
          <p:nvPr userDrawn="1"/>
        </p:nvSpPr>
        <p:spPr>
          <a:xfrm rot="10800000">
            <a:off x="308008" y="-1"/>
            <a:ext cx="11578334" cy="125999"/>
          </a:xfrm>
          <a:prstGeom prst="round2SameRect">
            <a:avLst>
              <a:gd name="adj1" fmla="val 50000"/>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4" name="テキスト ボックス 3">
            <a:extLst>
              <a:ext uri="{FF2B5EF4-FFF2-40B4-BE49-F238E27FC236}">
                <a16:creationId xmlns:a16="http://schemas.microsoft.com/office/drawing/2014/main" id="{27275FCC-6530-0D79-B85D-F37C31B2BA7C}"/>
              </a:ext>
            </a:extLst>
          </p:cNvPr>
          <p:cNvSpPr txBox="1"/>
          <p:nvPr userDrawn="1"/>
        </p:nvSpPr>
        <p:spPr>
          <a:xfrm>
            <a:off x="334962" y="6525344"/>
            <a:ext cx="3600798" cy="216023"/>
          </a:xfrm>
          <a:prstGeom prst="rect">
            <a:avLst/>
          </a:prstGeom>
          <a:noFill/>
        </p:spPr>
        <p:txBody>
          <a:bodyPr wrap="square" lIns="0" tIns="36000" rIns="0" bIns="0" rtlCol="0" anchor="ctr" anchorCtr="0">
            <a:noAutofit/>
          </a:bodyPr>
          <a:lstStyle/>
          <a:p>
            <a:pPr algn="l"/>
            <a:r>
              <a:rPr lang="en" altLang="ja-JP" sz="800" b="0" i="0" kern="1200">
                <a:solidFill>
                  <a:srgbClr val="767676"/>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
        <p:nvSpPr>
          <p:cNvPr id="5" name="スライド番号プレースホルダー 2">
            <a:extLst>
              <a:ext uri="{FF2B5EF4-FFF2-40B4-BE49-F238E27FC236}">
                <a16:creationId xmlns:a16="http://schemas.microsoft.com/office/drawing/2014/main" id="{54D69118-D74F-9C9F-5DE3-BFCCDB3B4AFF}"/>
              </a:ext>
            </a:extLst>
          </p:cNvPr>
          <p:cNvSpPr txBox="1">
            <a:spLocks/>
          </p:cNvSpPr>
          <p:nvPr userDrawn="1"/>
        </p:nvSpPr>
        <p:spPr>
          <a:xfrm>
            <a:off x="10416480" y="6525344"/>
            <a:ext cx="1440160" cy="216023"/>
          </a:xfrm>
          <a:prstGeom prst="rect">
            <a:avLst/>
          </a:prstGeom>
        </p:spPr>
        <p:txBody>
          <a:bodyPr vert="horz" lIns="0" tIns="36000" rIns="0" bIns="0" rtlCol="0" anchor="ctr"/>
          <a:lstStyle>
            <a:defPPr>
              <a:defRPr lang="ja-JP"/>
            </a:defPPr>
            <a:lvl1pPr marL="0" algn="r" defTabSz="914400" rtl="0" eaLnBrk="1" latinLnBrk="0" hangingPunct="1">
              <a:defRPr kumimoji="1" sz="1200" kern="1200">
                <a:solidFill>
                  <a:schemeClr val="tx1">
                    <a:tint val="82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CBF65E7-DBD0-4BC8-9592-6FCAFC532CCA}" type="slidenum">
              <a:rPr lang="ja-JP" altLang="en-US" smtClean="0"/>
              <a:pPr/>
              <a:t>‹#›</a:t>
            </a:fld>
            <a:endParaRPr lang="ja-JP" altLang="en-US"/>
          </a:p>
        </p:txBody>
      </p:sp>
      <p:cxnSp>
        <p:nvCxnSpPr>
          <p:cNvPr id="3" name="直線コネクタ 2">
            <a:extLst>
              <a:ext uri="{FF2B5EF4-FFF2-40B4-BE49-F238E27FC236}">
                <a16:creationId xmlns:a16="http://schemas.microsoft.com/office/drawing/2014/main" id="{A883F66B-204E-80B2-29EC-B61657CD7CAA}"/>
              </a:ext>
            </a:extLst>
          </p:cNvPr>
          <p:cNvCxnSpPr>
            <a:cxnSpLocks/>
          </p:cNvCxnSpPr>
          <p:nvPr userDrawn="1"/>
        </p:nvCxnSpPr>
        <p:spPr>
          <a:xfrm>
            <a:off x="783328" y="498729"/>
            <a:ext cx="0" cy="263347"/>
          </a:xfrm>
          <a:prstGeom prst="line">
            <a:avLst/>
          </a:prstGeom>
          <a:ln w="25400" cap="rnd">
            <a:solidFill>
              <a:srgbClr val="0B3274"/>
            </a:solidFill>
            <a:rou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5980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リボン細：背景なし">
    <p:spTree>
      <p:nvGrpSpPr>
        <p:cNvPr id="1" name=""/>
        <p:cNvGrpSpPr/>
        <p:nvPr/>
      </p:nvGrpSpPr>
      <p:grpSpPr>
        <a:xfrm>
          <a:off x="0" y="0"/>
          <a:ext cx="0" cy="0"/>
          <a:chOff x="0" y="0"/>
          <a:chExt cx="0" cy="0"/>
        </a:xfrm>
      </p:grpSpPr>
      <p:sp>
        <p:nvSpPr>
          <p:cNvPr id="9" name="片側の 2 つの角を丸めた四角形 8">
            <a:extLst>
              <a:ext uri="{FF2B5EF4-FFF2-40B4-BE49-F238E27FC236}">
                <a16:creationId xmlns:a16="http://schemas.microsoft.com/office/drawing/2014/main" id="{4F54F7A4-D75A-2FA8-C6DD-696828C71C00}"/>
              </a:ext>
            </a:extLst>
          </p:cNvPr>
          <p:cNvSpPr/>
          <p:nvPr userDrawn="1"/>
        </p:nvSpPr>
        <p:spPr>
          <a:xfrm rot="10800000">
            <a:off x="308008" y="-1"/>
            <a:ext cx="11578334" cy="125999"/>
          </a:xfrm>
          <a:prstGeom prst="round2SameRect">
            <a:avLst>
              <a:gd name="adj1" fmla="val 50000"/>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sp>
        <p:nvSpPr>
          <p:cNvPr id="4" name="テキスト ボックス 3">
            <a:extLst>
              <a:ext uri="{FF2B5EF4-FFF2-40B4-BE49-F238E27FC236}">
                <a16:creationId xmlns:a16="http://schemas.microsoft.com/office/drawing/2014/main" id="{27275FCC-6530-0D79-B85D-F37C31B2BA7C}"/>
              </a:ext>
            </a:extLst>
          </p:cNvPr>
          <p:cNvSpPr txBox="1"/>
          <p:nvPr userDrawn="1"/>
        </p:nvSpPr>
        <p:spPr>
          <a:xfrm>
            <a:off x="334962" y="6525344"/>
            <a:ext cx="3600798" cy="216023"/>
          </a:xfrm>
          <a:prstGeom prst="rect">
            <a:avLst/>
          </a:prstGeom>
          <a:noFill/>
        </p:spPr>
        <p:txBody>
          <a:bodyPr wrap="square" lIns="0" tIns="36000" rIns="0" bIns="0" rtlCol="0" anchor="ctr" anchorCtr="0">
            <a:noAutofit/>
          </a:bodyPr>
          <a:lstStyle/>
          <a:p>
            <a:pPr algn="l"/>
            <a:r>
              <a:rPr lang="en" altLang="ja-JP" sz="800" b="0" i="0" kern="1200">
                <a:solidFill>
                  <a:srgbClr val="767676"/>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
        <p:nvSpPr>
          <p:cNvPr id="5" name="スライド番号プレースホルダー 2">
            <a:extLst>
              <a:ext uri="{FF2B5EF4-FFF2-40B4-BE49-F238E27FC236}">
                <a16:creationId xmlns:a16="http://schemas.microsoft.com/office/drawing/2014/main" id="{54D69118-D74F-9C9F-5DE3-BFCCDB3B4AFF}"/>
              </a:ext>
            </a:extLst>
          </p:cNvPr>
          <p:cNvSpPr txBox="1">
            <a:spLocks/>
          </p:cNvSpPr>
          <p:nvPr userDrawn="1"/>
        </p:nvSpPr>
        <p:spPr>
          <a:xfrm>
            <a:off x="10416480" y="6525344"/>
            <a:ext cx="1440160" cy="216023"/>
          </a:xfrm>
          <a:prstGeom prst="rect">
            <a:avLst/>
          </a:prstGeom>
        </p:spPr>
        <p:txBody>
          <a:bodyPr vert="horz" lIns="0" tIns="36000" rIns="0" bIns="0" rtlCol="0" anchor="ctr"/>
          <a:lstStyle>
            <a:defPPr>
              <a:defRPr lang="ja-JP"/>
            </a:defPPr>
            <a:lvl1pPr marL="0" algn="r" defTabSz="914400" rtl="0" eaLnBrk="1" latinLnBrk="0" hangingPunct="1">
              <a:defRPr kumimoji="1" sz="1200" kern="1200">
                <a:solidFill>
                  <a:schemeClr val="tx1">
                    <a:tint val="82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CBF65E7-DBD0-4BC8-9592-6FCAFC532CCA}" type="slidenum">
              <a:rPr lang="ja-JP" altLang="en-US" smtClean="0"/>
              <a:pPr/>
              <a:t>‹#›</a:t>
            </a:fld>
            <a:endParaRPr lang="ja-JP" altLang="en-US"/>
          </a:p>
        </p:txBody>
      </p:sp>
    </p:spTree>
    <p:extLst>
      <p:ext uri="{BB962C8B-B14F-4D97-AF65-F5344CB8AC3E}">
        <p14:creationId xmlns:p14="http://schemas.microsoft.com/office/powerpoint/2010/main" val="2024511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次2">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2A2ED47-8DD0-A5E4-2997-3F6175EDF710}"/>
              </a:ext>
            </a:extLst>
          </p:cNvPr>
          <p:cNvSpPr txBox="1"/>
          <p:nvPr userDrawn="1"/>
        </p:nvSpPr>
        <p:spPr>
          <a:xfrm>
            <a:off x="334962" y="6525344"/>
            <a:ext cx="3600798" cy="216023"/>
          </a:xfrm>
          <a:prstGeom prst="rect">
            <a:avLst/>
          </a:prstGeom>
          <a:noFill/>
        </p:spPr>
        <p:txBody>
          <a:bodyPr wrap="square" lIns="0" tIns="36000" rIns="0" bIns="0" rtlCol="0" anchor="ctr" anchorCtr="0">
            <a:noAutofit/>
          </a:bodyPr>
          <a:lstStyle/>
          <a:p>
            <a:pPr algn="l"/>
            <a:r>
              <a:rPr lang="en" altLang="ja-JP" sz="800" b="0" i="0" kern="1200">
                <a:solidFill>
                  <a:srgbClr val="767676"/>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
        <p:nvSpPr>
          <p:cNvPr id="7" name="スライド番号プレースホルダー 2">
            <a:extLst>
              <a:ext uri="{FF2B5EF4-FFF2-40B4-BE49-F238E27FC236}">
                <a16:creationId xmlns:a16="http://schemas.microsoft.com/office/drawing/2014/main" id="{C4EC6B6C-9736-C398-140F-DEDC29FECDFB}"/>
              </a:ext>
            </a:extLst>
          </p:cNvPr>
          <p:cNvSpPr txBox="1">
            <a:spLocks/>
          </p:cNvSpPr>
          <p:nvPr userDrawn="1"/>
        </p:nvSpPr>
        <p:spPr>
          <a:xfrm>
            <a:off x="10416480" y="6525344"/>
            <a:ext cx="1440160" cy="216023"/>
          </a:xfrm>
          <a:prstGeom prst="rect">
            <a:avLst/>
          </a:prstGeom>
        </p:spPr>
        <p:txBody>
          <a:bodyPr vert="horz" lIns="0" tIns="36000" rIns="0" bIns="0" rtlCol="0" anchor="ctr"/>
          <a:lstStyle>
            <a:defPPr>
              <a:defRPr lang="ja-JP"/>
            </a:defPPr>
            <a:lvl1pPr marL="0" algn="r" defTabSz="914400" rtl="0" eaLnBrk="1" latinLnBrk="0" hangingPunct="1">
              <a:defRPr kumimoji="1" sz="1200" kern="1200">
                <a:solidFill>
                  <a:schemeClr val="tx1">
                    <a:tint val="82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CBF65E7-DBD0-4BC8-9592-6FCAFC532CCA}" type="slidenum">
              <a:rPr lang="ja-JP" altLang="en-US" smtClean="0"/>
              <a:pPr/>
              <a:t>‹#›</a:t>
            </a:fld>
            <a:endParaRPr lang="ja-JP" altLang="en-US"/>
          </a:p>
        </p:txBody>
      </p:sp>
    </p:spTree>
    <p:extLst>
      <p:ext uri="{BB962C8B-B14F-4D97-AF65-F5344CB8AC3E}">
        <p14:creationId xmlns:p14="http://schemas.microsoft.com/office/powerpoint/2010/main" val="2147472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本文-見出し線なし">
    <p:spTree>
      <p:nvGrpSpPr>
        <p:cNvPr id="1" name=""/>
        <p:cNvGrpSpPr/>
        <p:nvPr/>
      </p:nvGrpSpPr>
      <p:grpSpPr>
        <a:xfrm>
          <a:off x="0" y="0"/>
          <a:ext cx="0" cy="0"/>
          <a:chOff x="0" y="0"/>
          <a:chExt cx="0" cy="0"/>
        </a:xfrm>
      </p:grpSpPr>
      <p:sp>
        <p:nvSpPr>
          <p:cNvPr id="2" name="片側の 2 つの角を丸めた四角形 1">
            <a:extLst>
              <a:ext uri="{FF2B5EF4-FFF2-40B4-BE49-F238E27FC236}">
                <a16:creationId xmlns:a16="http://schemas.microsoft.com/office/drawing/2014/main" id="{2ED32E04-3EC1-3E91-1309-D5DFCB720264}"/>
              </a:ext>
            </a:extLst>
          </p:cNvPr>
          <p:cNvSpPr/>
          <p:nvPr userDrawn="1"/>
        </p:nvSpPr>
        <p:spPr>
          <a:xfrm rot="10800000">
            <a:off x="334961" y="-1"/>
            <a:ext cx="11522073" cy="549275"/>
          </a:xfrm>
          <a:prstGeom prst="round2SameRect">
            <a:avLst>
              <a:gd name="adj1" fmla="val 15556"/>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cxnSp>
        <p:nvCxnSpPr>
          <p:cNvPr id="3" name="直線コネクタ 2">
            <a:extLst>
              <a:ext uri="{FF2B5EF4-FFF2-40B4-BE49-F238E27FC236}">
                <a16:creationId xmlns:a16="http://schemas.microsoft.com/office/drawing/2014/main" id="{9B8B80CC-10DB-0DBA-0153-836DAF901EF6}"/>
              </a:ext>
            </a:extLst>
          </p:cNvPr>
          <p:cNvCxnSpPr>
            <a:cxnSpLocks/>
          </p:cNvCxnSpPr>
          <p:nvPr userDrawn="1"/>
        </p:nvCxnSpPr>
        <p:spPr>
          <a:xfrm>
            <a:off x="782601" y="753466"/>
            <a:ext cx="0" cy="263347"/>
          </a:xfrm>
          <a:prstGeom prst="line">
            <a:avLst/>
          </a:prstGeom>
          <a:ln w="25400" cap="rnd">
            <a:solidFill>
              <a:srgbClr val="0B3274"/>
            </a:solidFill>
            <a:round/>
          </a:ln>
        </p:spPr>
        <p:style>
          <a:lnRef idx="2">
            <a:schemeClr val="accent1"/>
          </a:lnRef>
          <a:fillRef idx="0">
            <a:schemeClr val="accent1"/>
          </a:fillRef>
          <a:effectRef idx="1">
            <a:schemeClr val="accent1"/>
          </a:effectRef>
          <a:fontRef idx="minor">
            <a:schemeClr val="tx1"/>
          </a:fontRef>
        </p:style>
      </p:cxnSp>
      <p:sp>
        <p:nvSpPr>
          <p:cNvPr id="4" name="スライド番号プレースホルダー 2">
            <a:extLst>
              <a:ext uri="{FF2B5EF4-FFF2-40B4-BE49-F238E27FC236}">
                <a16:creationId xmlns:a16="http://schemas.microsoft.com/office/drawing/2014/main" id="{8E073761-98C1-2D28-FF05-A2BBBCCD8119}"/>
              </a:ext>
            </a:extLst>
          </p:cNvPr>
          <p:cNvSpPr txBox="1">
            <a:spLocks/>
          </p:cNvSpPr>
          <p:nvPr userDrawn="1"/>
        </p:nvSpPr>
        <p:spPr>
          <a:xfrm>
            <a:off x="10416480" y="6525344"/>
            <a:ext cx="1440160" cy="216023"/>
          </a:xfrm>
          <a:prstGeom prst="rect">
            <a:avLst/>
          </a:prstGeom>
        </p:spPr>
        <p:txBody>
          <a:bodyPr vert="horz" lIns="0" tIns="36000" rIns="0" bIns="0" rtlCol="0" anchor="ctr"/>
          <a:lstStyle>
            <a:defPPr>
              <a:defRPr lang="ja-JP"/>
            </a:defPPr>
            <a:lvl1pPr marL="0" algn="r" defTabSz="914400" rtl="0" eaLnBrk="1" latinLnBrk="0" hangingPunct="1">
              <a:defRPr kumimoji="1" sz="1200" kern="1200">
                <a:solidFill>
                  <a:schemeClr val="tx1">
                    <a:tint val="82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CBF65E7-DBD0-4BC8-9592-6FCAFC532CCA}" type="slidenum">
              <a:rPr lang="ja-JP" altLang="en-US" smtClean="0"/>
              <a:pPr/>
              <a:t>‹#›</a:t>
            </a:fld>
            <a:endParaRPr lang="ja-JP" altLang="en-US"/>
          </a:p>
        </p:txBody>
      </p:sp>
      <p:sp>
        <p:nvSpPr>
          <p:cNvPr id="6" name="テキスト ボックス 5">
            <a:extLst>
              <a:ext uri="{FF2B5EF4-FFF2-40B4-BE49-F238E27FC236}">
                <a16:creationId xmlns:a16="http://schemas.microsoft.com/office/drawing/2014/main" id="{A71DAB18-B051-846F-C4D8-33886B0F0DD5}"/>
              </a:ext>
            </a:extLst>
          </p:cNvPr>
          <p:cNvSpPr txBox="1"/>
          <p:nvPr userDrawn="1"/>
        </p:nvSpPr>
        <p:spPr>
          <a:xfrm>
            <a:off x="334962" y="6525344"/>
            <a:ext cx="3600798" cy="216023"/>
          </a:xfrm>
          <a:prstGeom prst="rect">
            <a:avLst/>
          </a:prstGeom>
          <a:noFill/>
        </p:spPr>
        <p:txBody>
          <a:bodyPr wrap="square" lIns="0" tIns="36000" rIns="0" bIns="0" rtlCol="0" anchor="ctr" anchorCtr="0">
            <a:noAutofit/>
          </a:bodyPr>
          <a:lstStyle/>
          <a:p>
            <a:pPr algn="l"/>
            <a:r>
              <a:rPr lang="en" altLang="ja-JP" sz="800" b="0" i="0" kern="1200">
                <a:solidFill>
                  <a:srgbClr val="767676"/>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Tree>
    <p:extLst>
      <p:ext uri="{BB962C8B-B14F-4D97-AF65-F5344CB8AC3E}">
        <p14:creationId xmlns:p14="http://schemas.microsoft.com/office/powerpoint/2010/main" val="4150195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本文-見出しに線あり">
    <p:spTree>
      <p:nvGrpSpPr>
        <p:cNvPr id="1" name=""/>
        <p:cNvGrpSpPr/>
        <p:nvPr/>
      </p:nvGrpSpPr>
      <p:grpSpPr>
        <a:xfrm>
          <a:off x="0" y="0"/>
          <a:ext cx="0" cy="0"/>
          <a:chOff x="0" y="0"/>
          <a:chExt cx="0" cy="0"/>
        </a:xfrm>
      </p:grpSpPr>
      <p:sp>
        <p:nvSpPr>
          <p:cNvPr id="2" name="片側の 2 つの角を丸めた四角形 1">
            <a:extLst>
              <a:ext uri="{FF2B5EF4-FFF2-40B4-BE49-F238E27FC236}">
                <a16:creationId xmlns:a16="http://schemas.microsoft.com/office/drawing/2014/main" id="{2ED32E04-3EC1-3E91-1309-D5DFCB720264}"/>
              </a:ext>
            </a:extLst>
          </p:cNvPr>
          <p:cNvSpPr/>
          <p:nvPr userDrawn="1"/>
        </p:nvSpPr>
        <p:spPr>
          <a:xfrm rot="10800000">
            <a:off x="306833" y="0"/>
            <a:ext cx="11578334" cy="507600"/>
          </a:xfrm>
          <a:prstGeom prst="round2SameRect">
            <a:avLst>
              <a:gd name="adj1" fmla="val 15556"/>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100"/>
          </a:p>
        </p:txBody>
      </p:sp>
      <p:cxnSp>
        <p:nvCxnSpPr>
          <p:cNvPr id="6" name="直線コネクタ 5">
            <a:extLst>
              <a:ext uri="{FF2B5EF4-FFF2-40B4-BE49-F238E27FC236}">
                <a16:creationId xmlns:a16="http://schemas.microsoft.com/office/drawing/2014/main" id="{839063E6-4DBC-18D1-D3AB-B7D797A77553}"/>
              </a:ext>
            </a:extLst>
          </p:cNvPr>
          <p:cNvCxnSpPr>
            <a:cxnSpLocks/>
          </p:cNvCxnSpPr>
          <p:nvPr userDrawn="1"/>
        </p:nvCxnSpPr>
        <p:spPr>
          <a:xfrm>
            <a:off x="782601" y="845112"/>
            <a:ext cx="0" cy="360000"/>
          </a:xfrm>
          <a:prstGeom prst="line">
            <a:avLst/>
          </a:prstGeom>
          <a:ln w="25400" cap="rnd">
            <a:solidFill>
              <a:srgbClr val="0B3274"/>
            </a:solidFill>
            <a:round/>
          </a:ln>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99B653AF-AD83-21E3-B24B-8E28D5BD2C02}"/>
              </a:ext>
            </a:extLst>
          </p:cNvPr>
          <p:cNvCxnSpPr>
            <a:cxnSpLocks/>
          </p:cNvCxnSpPr>
          <p:nvPr userDrawn="1"/>
        </p:nvCxnSpPr>
        <p:spPr>
          <a:xfrm>
            <a:off x="782598" y="1374688"/>
            <a:ext cx="10626801" cy="0"/>
          </a:xfrm>
          <a:prstGeom prst="line">
            <a:avLst/>
          </a:prstGeom>
          <a:ln w="12700" cap="rnd">
            <a:solidFill>
              <a:srgbClr val="CCCCCC"/>
            </a:solidFill>
            <a:round/>
          </a:ln>
        </p:spPr>
        <p:style>
          <a:lnRef idx="2">
            <a:schemeClr val="accent1"/>
          </a:lnRef>
          <a:fillRef idx="0">
            <a:schemeClr val="accent1"/>
          </a:fillRef>
          <a:effectRef idx="1">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FB876326-4141-65A6-812F-5AE7587652BE}"/>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1350611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見出し１">
    <p:spTree>
      <p:nvGrpSpPr>
        <p:cNvPr id="1" name=""/>
        <p:cNvGrpSpPr/>
        <p:nvPr/>
      </p:nvGrpSpPr>
      <p:grpSpPr>
        <a:xfrm>
          <a:off x="0" y="0"/>
          <a:ext cx="0" cy="0"/>
          <a:chOff x="0" y="0"/>
          <a:chExt cx="0" cy="0"/>
        </a:xfrm>
      </p:grpSpPr>
      <p:sp>
        <p:nvSpPr>
          <p:cNvPr id="7" name="片側の 2 つの角を丸めた四角形 6">
            <a:extLst>
              <a:ext uri="{FF2B5EF4-FFF2-40B4-BE49-F238E27FC236}">
                <a16:creationId xmlns:a16="http://schemas.microsoft.com/office/drawing/2014/main" id="{CDF57198-9B9D-25AD-F15D-87F3B9662190}"/>
              </a:ext>
            </a:extLst>
          </p:cNvPr>
          <p:cNvSpPr/>
          <p:nvPr userDrawn="1"/>
        </p:nvSpPr>
        <p:spPr>
          <a:xfrm rot="5400000">
            <a:off x="-2020187" y="2578395"/>
            <a:ext cx="5741584" cy="1701210"/>
          </a:xfrm>
          <a:prstGeom prst="round2SameRect">
            <a:avLst>
              <a:gd name="adj1" fmla="val 6139"/>
              <a:gd name="adj2" fmla="val 0"/>
            </a:avLst>
          </a:prstGeom>
          <a:solidFill>
            <a:srgbClr val="0B32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2">
            <a:extLst>
              <a:ext uri="{FF2B5EF4-FFF2-40B4-BE49-F238E27FC236}">
                <a16:creationId xmlns:a16="http://schemas.microsoft.com/office/drawing/2014/main" id="{A89E5DC0-9548-4D02-98F7-E28CCEE90FC6}"/>
              </a:ext>
            </a:extLst>
          </p:cNvPr>
          <p:cNvSpPr>
            <a:spLocks noGrp="1"/>
          </p:cNvSpPr>
          <p:nvPr>
            <p:ph type="sldNum" sz="quarter" idx="10"/>
          </p:nvPr>
        </p:nvSpPr>
        <p:spPr>
          <a:xfrm>
            <a:off x="9448800" y="6492875"/>
            <a:ext cx="2743200" cy="365125"/>
          </a:xfrm>
        </p:spPr>
        <p:txBody>
          <a:bodyPr/>
          <a:lstStyle/>
          <a:p>
            <a:r>
              <a:rPr lang="en-US" altLang="ja-JP"/>
              <a:t>AR</a:t>
            </a:r>
            <a:r>
              <a:rPr lang="ja-JP" altLang="en-US"/>
              <a:t>アドバンストテクノロジ株式会社　</a:t>
            </a:r>
            <a:fld id="{3833AED7-9B30-2340-8E45-4F3FE5AFADD7}" type="slidenum">
              <a:rPr lang="ja-JP" altLang="en-US" smtClean="0"/>
              <a:pPr/>
              <a:t>‹#›</a:t>
            </a:fld>
            <a:endParaRPr lang="ja-JP" altLang="en-US"/>
          </a:p>
        </p:txBody>
      </p:sp>
    </p:spTree>
    <p:extLst>
      <p:ext uri="{BB962C8B-B14F-4D97-AF65-F5344CB8AC3E}">
        <p14:creationId xmlns:p14="http://schemas.microsoft.com/office/powerpoint/2010/main" val="222811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大扉">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C5996D6-4781-E04E-B6D1-F3E71A4045B3}"/>
              </a:ext>
            </a:extLst>
          </p:cNvPr>
          <p:cNvSpPr/>
          <p:nvPr userDrawn="1"/>
        </p:nvSpPr>
        <p:spPr>
          <a:xfrm>
            <a:off x="990" y="-1678"/>
            <a:ext cx="12191010" cy="6858000"/>
          </a:xfrm>
          <a:prstGeom prst="rect">
            <a:avLst/>
          </a:prstGeom>
          <a:solidFill>
            <a:srgbClr val="196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95024FF-831D-6C4B-8E30-2EE63BC50BA5}"/>
              </a:ext>
            </a:extLst>
          </p:cNvPr>
          <p:cNvSpPr txBox="1"/>
          <p:nvPr userDrawn="1"/>
        </p:nvSpPr>
        <p:spPr>
          <a:xfrm>
            <a:off x="334962" y="6308725"/>
            <a:ext cx="11522075" cy="433387"/>
          </a:xfrm>
          <a:prstGeom prst="rect">
            <a:avLst/>
          </a:prstGeom>
          <a:noFill/>
        </p:spPr>
        <p:txBody>
          <a:bodyPr wrap="square" lIns="0" tIns="108000" rIns="0" bIns="0" rtlCol="0" anchor="ctr" anchorCtr="0">
            <a:noAutofit/>
          </a:bodyPr>
          <a:lstStyle/>
          <a:p>
            <a:pPr algn="ctr"/>
            <a:r>
              <a:rPr lang="en" altLang="ja-JP" sz="800" b="0" i="0" kern="1200">
                <a:solidFill>
                  <a:schemeClr val="bg1"/>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Tree>
    <p:extLst>
      <p:ext uri="{BB962C8B-B14F-4D97-AF65-F5344CB8AC3E}">
        <p14:creationId xmlns:p14="http://schemas.microsoft.com/office/powerpoint/2010/main" val="3875100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pic>
        <p:nvPicPr>
          <p:cNvPr id="8" name="図 7" descr="屋外, 建物, 市, 水 が含まれている画像&#10;&#10;自動的に生成された説明">
            <a:extLst>
              <a:ext uri="{FF2B5EF4-FFF2-40B4-BE49-F238E27FC236}">
                <a16:creationId xmlns:a16="http://schemas.microsoft.com/office/drawing/2014/main" id="{98F0899F-44D4-7E38-925B-51B33939490F}"/>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66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8975725" y="-7936"/>
            <a:ext cx="3216275" cy="6857999"/>
          </a:xfrm>
          <a:prstGeom prst="rect">
            <a:avLst/>
          </a:prstGeom>
        </p:spPr>
      </p:pic>
      <p:sp>
        <p:nvSpPr>
          <p:cNvPr id="6" name="スライド番号プレースホルダー 5">
            <a:extLst>
              <a:ext uri="{FF2B5EF4-FFF2-40B4-BE49-F238E27FC236}">
                <a16:creationId xmlns:a16="http://schemas.microsoft.com/office/drawing/2014/main" id="{58C4CC3E-B1A9-00C0-3F35-01D5221CFBC3}"/>
              </a:ext>
            </a:extLst>
          </p:cNvPr>
          <p:cNvSpPr>
            <a:spLocks noGrp="1"/>
          </p:cNvSpPr>
          <p:nvPr>
            <p:ph type="sldNum" sz="quarter" idx="12"/>
          </p:nvPr>
        </p:nvSpPr>
        <p:spPr>
          <a:xfrm>
            <a:off x="10416480" y="6525344"/>
            <a:ext cx="1440160" cy="216023"/>
          </a:xfrm>
          <a:prstGeom prst="rect">
            <a:avLst/>
          </a:prstGeom>
        </p:spPr>
        <p:txBody>
          <a:bodyPr vert="horz" lIns="0" tIns="36000" rIns="0" bIns="0" rtlCol="0" anchor="ctr"/>
          <a:lstStyle>
            <a:defPPr>
              <a:defRPr lang="ja-JP"/>
            </a:defPPr>
            <a:lvl1pPr marL="0" algn="r" defTabSz="914400" rtl="0" eaLnBrk="1" latinLnBrk="0" hangingPunct="1">
              <a:defRPr kumimoji="1" sz="1200" kern="1200">
                <a:solidFill>
                  <a:schemeClr val="bg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CBF65E7-DBD0-4BC8-9592-6FCAFC532CCA}" type="slidenum">
              <a:rPr lang="ja-JP" altLang="en-US" smtClean="0"/>
              <a:pPr/>
              <a:t>‹#›</a:t>
            </a:fld>
            <a:endParaRPr lang="ja-JP" altLang="en-US"/>
          </a:p>
        </p:txBody>
      </p:sp>
      <p:sp>
        <p:nvSpPr>
          <p:cNvPr id="34" name="テキスト プレースホルダー 33">
            <a:extLst>
              <a:ext uri="{FF2B5EF4-FFF2-40B4-BE49-F238E27FC236}">
                <a16:creationId xmlns:a16="http://schemas.microsoft.com/office/drawing/2014/main" id="{DD7927E3-AC61-C4D7-28FF-22A77E542AFD}"/>
              </a:ext>
            </a:extLst>
          </p:cNvPr>
          <p:cNvSpPr>
            <a:spLocks noGrp="1"/>
          </p:cNvSpPr>
          <p:nvPr>
            <p:ph type="body" sz="quarter" idx="13" hasCustomPrompt="1"/>
          </p:nvPr>
        </p:nvSpPr>
        <p:spPr>
          <a:xfrm>
            <a:off x="1055440" y="2708920"/>
            <a:ext cx="5760640" cy="3384376"/>
          </a:xfrm>
          <a:prstGeom prst="rect">
            <a:avLst/>
          </a:prstGeom>
        </p:spPr>
        <p:txBody>
          <a:bodyPr lIns="0" tIns="36000" rIns="0" bIns="0"/>
          <a:lstStyle>
            <a:lvl1pPr marL="285750" indent="-285750">
              <a:spcBef>
                <a:spcPts val="0"/>
              </a:spcBef>
              <a:buFont typeface="Arial" panose="020B0604020202020204" pitchFamily="34" charset="0"/>
              <a:buChar char="•"/>
              <a:defRPr sz="2400" b="0">
                <a:latin typeface="メイリオ" panose="020B0604030504040204" pitchFamily="50" charset="-128"/>
                <a:ea typeface="メイリオ" panose="020B0604030504040204" pitchFamily="50" charset="-128"/>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ご提案概要</a:t>
            </a:r>
          </a:p>
          <a:p>
            <a:pPr lvl="0"/>
            <a:r>
              <a:rPr kumimoji="1" lang="ja-JP" altLang="en-US"/>
              <a:t>ご提案内容</a:t>
            </a:r>
          </a:p>
          <a:p>
            <a:pPr lvl="0"/>
            <a:r>
              <a:rPr kumimoji="1" lang="ja-JP" altLang="en-US"/>
              <a:t>スケジュール</a:t>
            </a:r>
          </a:p>
          <a:p>
            <a:pPr lvl="0"/>
            <a:r>
              <a:rPr kumimoji="1" lang="ja-JP" altLang="en-US"/>
              <a:t>体制図</a:t>
            </a:r>
          </a:p>
          <a:p>
            <a:pPr lvl="0"/>
            <a:r>
              <a:rPr kumimoji="1" lang="ja-JP" altLang="en-US"/>
              <a:t>コミュニケーション</a:t>
            </a:r>
          </a:p>
          <a:p>
            <a:pPr lvl="0"/>
            <a:r>
              <a:rPr kumimoji="1" lang="ja-JP" altLang="en-US"/>
              <a:t>お見積り</a:t>
            </a:r>
          </a:p>
          <a:p>
            <a:pPr lvl="0"/>
            <a:r>
              <a:rPr kumimoji="1" lang="ja-JP" altLang="en-US"/>
              <a:t>役割分担</a:t>
            </a:r>
          </a:p>
          <a:p>
            <a:pPr lvl="0"/>
            <a:r>
              <a:rPr kumimoji="1" lang="ja-JP" altLang="en-US"/>
              <a:t>依頼事項</a:t>
            </a:r>
          </a:p>
          <a:p>
            <a:pPr lvl="0"/>
            <a:r>
              <a:rPr kumimoji="1" lang="ja-JP" altLang="en-US"/>
              <a:t>ご参考</a:t>
            </a:r>
          </a:p>
          <a:p>
            <a:pPr lvl="0"/>
            <a:r>
              <a:rPr kumimoji="1" lang="en-US" altLang="ja-JP"/>
              <a:t>Appendix</a:t>
            </a:r>
            <a:r>
              <a:rPr kumimoji="1" lang="ja-JP" altLang="en-US"/>
              <a:t>：会社紹介</a:t>
            </a:r>
            <a:endParaRPr kumimoji="1" lang="en-US" altLang="ja-JP"/>
          </a:p>
        </p:txBody>
      </p:sp>
      <p:sp>
        <p:nvSpPr>
          <p:cNvPr id="3" name="テキスト ボックス 2">
            <a:extLst>
              <a:ext uri="{FF2B5EF4-FFF2-40B4-BE49-F238E27FC236}">
                <a16:creationId xmlns:a16="http://schemas.microsoft.com/office/drawing/2014/main" id="{E9FE5026-03D3-39D2-EF2D-0E2A15625C95}"/>
              </a:ext>
            </a:extLst>
          </p:cNvPr>
          <p:cNvSpPr txBox="1"/>
          <p:nvPr userDrawn="1"/>
        </p:nvSpPr>
        <p:spPr>
          <a:xfrm>
            <a:off x="1055440" y="1814512"/>
            <a:ext cx="5040560" cy="565146"/>
          </a:xfrm>
          <a:prstGeom prst="rect">
            <a:avLst/>
          </a:prstGeom>
          <a:noFill/>
        </p:spPr>
        <p:txBody>
          <a:bodyPr wrap="square" lIns="0" tIns="72000" rIns="0" bIns="0" rtlCol="0" anchor="ctr" anchorCtr="0">
            <a:spAutoFit/>
          </a:bodyPr>
          <a:lstStyle/>
          <a:p>
            <a:r>
              <a:rPr kumimoji="1" lang="en-US" altLang="ja-JP" sz="3200" b="1" u="sng">
                <a:effectLst/>
                <a:latin typeface="メイリオ" panose="020B0604030504040204" pitchFamily="50" charset="-128"/>
                <a:ea typeface="メイリオ" panose="020B0604030504040204" pitchFamily="50" charset="-128"/>
              </a:rPr>
              <a:t>Contents</a:t>
            </a:r>
            <a:endParaRPr kumimoji="1" lang="ja-JP" altLang="en-US" sz="3200" b="1" u="sng">
              <a:effectLst/>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2B9DCAC-4EE7-EF51-27D5-1BAA53A99398}"/>
              </a:ext>
            </a:extLst>
          </p:cNvPr>
          <p:cNvSpPr txBox="1"/>
          <p:nvPr userDrawn="1"/>
        </p:nvSpPr>
        <p:spPr>
          <a:xfrm>
            <a:off x="334962" y="6525344"/>
            <a:ext cx="3600798" cy="216023"/>
          </a:xfrm>
          <a:prstGeom prst="rect">
            <a:avLst/>
          </a:prstGeom>
          <a:noFill/>
        </p:spPr>
        <p:txBody>
          <a:bodyPr wrap="square" lIns="0" tIns="36000" rIns="0" bIns="0" rtlCol="0" anchor="ctr" anchorCtr="0">
            <a:noAutofit/>
          </a:bodyPr>
          <a:lstStyle/>
          <a:p>
            <a:pPr algn="l"/>
            <a:r>
              <a:rPr lang="en" altLang="ja-JP" sz="800" b="0" i="0" kern="1200">
                <a:solidFill>
                  <a:schemeClr val="tx1"/>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Tree>
    <p:extLst>
      <p:ext uri="{BB962C8B-B14F-4D97-AF65-F5344CB8AC3E}">
        <p14:creationId xmlns:p14="http://schemas.microsoft.com/office/powerpoint/2010/main" val="313425420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扉">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3A67D1B-E3D9-E3DC-E475-24C6FC3E6B16}"/>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D12D762E-966D-5842-93E7-C0076BEBE900}"/>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l="1142" t="10924" r="1142" b="430"/>
          <a:stretch/>
        </p:blipFill>
        <p:spPr>
          <a:xfrm>
            <a:off x="2285010" y="692150"/>
            <a:ext cx="9906000" cy="5616575"/>
          </a:xfrm>
          <a:prstGeom prst="rect">
            <a:avLst/>
          </a:prstGeom>
        </p:spPr>
      </p:pic>
      <p:sp>
        <p:nvSpPr>
          <p:cNvPr id="3" name="正方形/長方形 2">
            <a:extLst>
              <a:ext uri="{FF2B5EF4-FFF2-40B4-BE49-F238E27FC236}">
                <a16:creationId xmlns:a16="http://schemas.microsoft.com/office/drawing/2014/main" id="{3C5996D6-4781-E04E-B6D1-F3E71A4045B3}"/>
              </a:ext>
            </a:extLst>
          </p:cNvPr>
          <p:cNvSpPr/>
          <p:nvPr userDrawn="1"/>
        </p:nvSpPr>
        <p:spPr>
          <a:xfrm>
            <a:off x="990" y="-1678"/>
            <a:ext cx="6095010" cy="6858000"/>
          </a:xfrm>
          <a:prstGeom prst="rect">
            <a:avLst/>
          </a:prstGeom>
          <a:solidFill>
            <a:srgbClr val="196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95024FF-831D-6C4B-8E30-2EE63BC50BA5}"/>
              </a:ext>
            </a:extLst>
          </p:cNvPr>
          <p:cNvSpPr txBox="1"/>
          <p:nvPr userDrawn="1"/>
        </p:nvSpPr>
        <p:spPr>
          <a:xfrm>
            <a:off x="334962" y="6308725"/>
            <a:ext cx="11522076" cy="433387"/>
          </a:xfrm>
          <a:prstGeom prst="rect">
            <a:avLst/>
          </a:prstGeom>
          <a:noFill/>
        </p:spPr>
        <p:txBody>
          <a:bodyPr wrap="square" lIns="0" tIns="108000" rIns="0" bIns="0" rtlCol="0" anchor="ctr" anchorCtr="0">
            <a:noAutofit/>
          </a:bodyPr>
          <a:lstStyle/>
          <a:p>
            <a:pPr algn="l"/>
            <a:r>
              <a:rPr lang="en" altLang="ja-JP" sz="800" b="0" i="0" kern="1200">
                <a:solidFill>
                  <a:schemeClr val="bg1"/>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
        <p:nvSpPr>
          <p:cNvPr id="6" name="正方形/長方形 5">
            <a:extLst>
              <a:ext uri="{FF2B5EF4-FFF2-40B4-BE49-F238E27FC236}">
                <a16:creationId xmlns:a16="http://schemas.microsoft.com/office/drawing/2014/main" id="{0EE38CF7-491D-9740-AA7E-C202E3434256}"/>
              </a:ext>
            </a:extLst>
          </p:cNvPr>
          <p:cNvSpPr/>
          <p:nvPr userDrawn="1"/>
        </p:nvSpPr>
        <p:spPr>
          <a:xfrm>
            <a:off x="6096000" y="6308724"/>
            <a:ext cx="6096000" cy="549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25">
            <a:extLst>
              <a:ext uri="{FF2B5EF4-FFF2-40B4-BE49-F238E27FC236}">
                <a16:creationId xmlns:a16="http://schemas.microsoft.com/office/drawing/2014/main" id="{4CCD48CB-0B3A-F0B9-08D8-C6AFEB6B5408}"/>
              </a:ext>
            </a:extLst>
          </p:cNvPr>
          <p:cNvSpPr>
            <a:spLocks noGrp="1"/>
          </p:cNvSpPr>
          <p:nvPr>
            <p:ph type="title" hasCustomPrompt="1"/>
          </p:nvPr>
        </p:nvSpPr>
        <p:spPr>
          <a:xfrm>
            <a:off x="335360" y="2996952"/>
            <a:ext cx="5688632" cy="648072"/>
          </a:xfrm>
          <a:prstGeom prst="rect">
            <a:avLst/>
          </a:prstGeom>
        </p:spPr>
        <p:txBody>
          <a:bodyPr lIns="0" tIns="72000" rIns="0" bIns="0"/>
          <a:lstStyle>
            <a:lvl1pPr algn="l">
              <a:defRPr sz="3200" b="1">
                <a:solidFill>
                  <a:schemeClr val="bg1"/>
                </a:solidFill>
                <a:latin typeface="メイリオ" panose="020B0604030504040204" pitchFamily="50" charset="-128"/>
                <a:ea typeface="メイリオ" panose="020B0604030504040204" pitchFamily="50" charset="-128"/>
              </a:defRPr>
            </a:lvl1pPr>
          </a:lstStyle>
          <a:p>
            <a:r>
              <a:rPr kumimoji="1" lang="ja-JP" altLang="en-US"/>
              <a:t>ご提案概要</a:t>
            </a:r>
          </a:p>
        </p:txBody>
      </p:sp>
    </p:spTree>
    <p:extLst>
      <p:ext uri="{BB962C8B-B14F-4D97-AF65-F5344CB8AC3E}">
        <p14:creationId xmlns:p14="http://schemas.microsoft.com/office/powerpoint/2010/main" val="1391409086"/>
      </p:ext>
    </p:extLst>
  </p:cSld>
  <p:clrMapOvr>
    <a:masterClrMapping/>
  </p:clrMapOvr>
  <p:extLst>
    <p:ext uri="{DCECCB84-F9BA-43D5-87BE-67443E8EF086}">
      <p15:sldGuideLst xmlns:p15="http://schemas.microsoft.com/office/powerpoint/2012/main">
        <p15:guide id="1" pos="3840">
          <p15:clr>
            <a:srgbClr val="FBAE40"/>
          </p15:clr>
        </p15:guide>
        <p15:guide id="2" pos="4067">
          <p15:clr>
            <a:srgbClr val="FBAE40"/>
          </p15:clr>
        </p15:guide>
        <p15:guide id="3" pos="3613">
          <p15:clr>
            <a:srgbClr val="FBAE40"/>
          </p15:clr>
        </p15:guide>
        <p15:guide id="4" pos="7469">
          <p15:clr>
            <a:srgbClr val="FBAE40"/>
          </p15:clr>
        </p15:guide>
        <p15:guide id="5" pos="7378">
          <p15:clr>
            <a:srgbClr val="FBAE40"/>
          </p15:clr>
        </p15:guide>
        <p15:guide id="6" pos="211">
          <p15:clr>
            <a:srgbClr val="FBAE40"/>
          </p15:clr>
        </p15:guide>
        <p15:guide id="7" pos="302">
          <p15:clr>
            <a:srgbClr val="FBAE40"/>
          </p15:clr>
        </p15:guide>
        <p15:guide id="8" orient="horz" pos="2160">
          <p15:clr>
            <a:srgbClr val="FBAE40"/>
          </p15:clr>
        </p15:guide>
        <p15:guide id="9" orient="horz" pos="2069">
          <p15:clr>
            <a:srgbClr val="FBAE40"/>
          </p15:clr>
        </p15:guide>
        <p15:guide id="10" orient="horz" pos="2251">
          <p15:clr>
            <a:srgbClr val="FBAE40"/>
          </p15:clr>
        </p15:guide>
        <p15:guide id="11" orient="horz" pos="346">
          <p15:clr>
            <a:srgbClr val="FBAE40"/>
          </p15:clr>
        </p15:guide>
        <p15:guide id="12" orient="horz" pos="436">
          <p15:clr>
            <a:srgbClr val="FBAE40"/>
          </p15:clr>
        </p15:guide>
        <p15:guide id="13" orient="horz" pos="527">
          <p15:clr>
            <a:srgbClr val="FBAE40"/>
          </p15:clr>
        </p15:guide>
        <p15:guide id="14" orient="horz" pos="3974">
          <p15:clr>
            <a:srgbClr val="FBAE40"/>
          </p15:clr>
        </p15:guide>
        <p15:guide id="15" orient="horz" pos="388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ページ（本文なし）">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AA7887D-7CCD-CAC7-A5AF-CD921C0BC8DC}"/>
              </a:ext>
            </a:extLst>
          </p:cNvPr>
          <p:cNvSpPr>
            <a:spLocks noGrp="1"/>
          </p:cNvSpPr>
          <p:nvPr>
            <p:ph type="sldNum" sz="quarter" idx="10"/>
          </p:nvPr>
        </p:nvSpPr>
        <p:spPr>
          <a:xfrm>
            <a:off x="10416480" y="6525344"/>
            <a:ext cx="1440160" cy="216023"/>
          </a:xfrm>
          <a:prstGeom prst="rect">
            <a:avLst/>
          </a:prstGeom>
        </p:spPr>
        <p:txBody>
          <a:bodyPr vert="horz" lIns="0" tIns="36000" rIns="0" bIns="0" rtlCol="0" anchor="ctr"/>
          <a:lstStyle>
            <a:defPPr>
              <a:defRPr lang="ja-JP"/>
            </a:defPPr>
            <a:lvl1pPr marL="0" algn="r" defTabSz="914400" rtl="0" eaLnBrk="1" latinLnBrk="0" hangingPunct="1">
              <a:defRPr kumimoji="1" sz="1200" kern="1200">
                <a:solidFill>
                  <a:schemeClr val="tx1">
                    <a:tint val="82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CBF65E7-DBD0-4BC8-9592-6FCAFC532CCA}" type="slidenum">
              <a:rPr lang="ja-JP" altLang="en-US" smtClean="0"/>
              <a:pPr/>
              <a:t>‹#›</a:t>
            </a:fld>
            <a:endParaRPr lang="ja-JP" altLang="en-US"/>
          </a:p>
        </p:txBody>
      </p:sp>
      <p:sp>
        <p:nvSpPr>
          <p:cNvPr id="4" name="テキスト ボックス 3">
            <a:extLst>
              <a:ext uri="{FF2B5EF4-FFF2-40B4-BE49-F238E27FC236}">
                <a16:creationId xmlns:a16="http://schemas.microsoft.com/office/drawing/2014/main" id="{5AC3DABC-6A99-9FB9-10C3-6F7871D94132}"/>
              </a:ext>
            </a:extLst>
          </p:cNvPr>
          <p:cNvSpPr txBox="1"/>
          <p:nvPr userDrawn="1"/>
        </p:nvSpPr>
        <p:spPr>
          <a:xfrm>
            <a:off x="334962" y="6525344"/>
            <a:ext cx="3600798" cy="216023"/>
          </a:xfrm>
          <a:prstGeom prst="rect">
            <a:avLst/>
          </a:prstGeom>
          <a:noFill/>
        </p:spPr>
        <p:txBody>
          <a:bodyPr wrap="square" lIns="0" tIns="36000" rIns="0" bIns="0" rtlCol="0" anchor="ctr" anchorCtr="0">
            <a:noAutofit/>
          </a:bodyPr>
          <a:lstStyle/>
          <a:p>
            <a:pPr algn="l"/>
            <a:r>
              <a:rPr lang="en" altLang="ja-JP" sz="800" b="0" i="0" kern="1200">
                <a:solidFill>
                  <a:schemeClr val="tx1"/>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
        <p:nvSpPr>
          <p:cNvPr id="5" name="正方形/長方形 4">
            <a:extLst>
              <a:ext uri="{FF2B5EF4-FFF2-40B4-BE49-F238E27FC236}">
                <a16:creationId xmlns:a16="http://schemas.microsoft.com/office/drawing/2014/main" id="{3453CFAE-EE35-25B4-21A2-D2A407BB3B02}"/>
              </a:ext>
            </a:extLst>
          </p:cNvPr>
          <p:cNvSpPr/>
          <p:nvPr userDrawn="1"/>
        </p:nvSpPr>
        <p:spPr>
          <a:xfrm>
            <a:off x="244963" y="188913"/>
            <a:ext cx="90000" cy="288000"/>
          </a:xfrm>
          <a:prstGeom prst="rect">
            <a:avLst/>
          </a:prstGeom>
          <a:solidFill>
            <a:srgbClr val="1B3F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7181A74-9A59-2914-1B32-1ED075ABDBF5}"/>
              </a:ext>
            </a:extLst>
          </p:cNvPr>
          <p:cNvSpPr>
            <a:spLocks noGrp="1"/>
          </p:cNvSpPr>
          <p:nvPr>
            <p:ph type="title"/>
          </p:nvPr>
        </p:nvSpPr>
        <p:spPr>
          <a:xfrm>
            <a:off x="407368" y="116633"/>
            <a:ext cx="10515600" cy="432048"/>
          </a:xfrm>
          <a:prstGeom prst="rect">
            <a:avLst/>
          </a:prstGeom>
        </p:spPr>
        <p:txBody>
          <a:bodyPr lIns="0" tIns="108000" rIns="0" bIns="0" anchor="ctr" anchorCtr="0"/>
          <a:lstStyle>
            <a:lvl1pPr>
              <a:defRPr sz="2000" b="1">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8" name="テキスト プレースホルダー 7">
            <a:extLst>
              <a:ext uri="{FF2B5EF4-FFF2-40B4-BE49-F238E27FC236}">
                <a16:creationId xmlns:a16="http://schemas.microsoft.com/office/drawing/2014/main" id="{8F025CC4-0283-54D3-CBE0-C70ECDDD07E2}"/>
              </a:ext>
            </a:extLst>
          </p:cNvPr>
          <p:cNvSpPr>
            <a:spLocks noGrp="1"/>
          </p:cNvSpPr>
          <p:nvPr>
            <p:ph type="body" sz="quarter" idx="11"/>
          </p:nvPr>
        </p:nvSpPr>
        <p:spPr>
          <a:xfrm>
            <a:off x="407988" y="944624"/>
            <a:ext cx="8567737" cy="2592388"/>
          </a:xfrm>
          <a:prstGeom prst="rect">
            <a:avLst/>
          </a:prstGeom>
        </p:spPr>
        <p:txBody>
          <a:bodyPr/>
          <a:lstStyle>
            <a:lvl1pPr>
              <a:defRPr sz="1400">
                <a:latin typeface="+mn-ea"/>
                <a:ea typeface="+mn-ea"/>
              </a:defRPr>
            </a:lvl1pPr>
            <a:lvl2pPr>
              <a:defRPr sz="1200">
                <a:latin typeface="+mn-ea"/>
                <a:ea typeface="+mn-ea"/>
              </a:defRPr>
            </a:lvl2pPr>
            <a:lvl3pPr>
              <a:defRPr sz="1100">
                <a:latin typeface="+mn-ea"/>
                <a:ea typeface="+mn-ea"/>
              </a:defRPr>
            </a:lvl3pPr>
            <a:lvl4pPr>
              <a:defRPr sz="1050">
                <a:latin typeface="+mn-ea"/>
                <a:ea typeface="+mn-ea"/>
              </a:defRPr>
            </a:lvl4pPr>
            <a:lvl5pPr>
              <a:defRPr sz="105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Tree>
    <p:extLst>
      <p:ext uri="{BB962C8B-B14F-4D97-AF65-F5344CB8AC3E}">
        <p14:creationId xmlns:p14="http://schemas.microsoft.com/office/powerpoint/2010/main" val="19801413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ページ（本文なし）">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AA7887D-7CCD-CAC7-A5AF-CD921C0BC8DC}"/>
              </a:ext>
            </a:extLst>
          </p:cNvPr>
          <p:cNvSpPr>
            <a:spLocks noGrp="1"/>
          </p:cNvSpPr>
          <p:nvPr>
            <p:ph type="sldNum" sz="quarter" idx="10"/>
          </p:nvPr>
        </p:nvSpPr>
        <p:spPr>
          <a:xfrm>
            <a:off x="10416480" y="6525344"/>
            <a:ext cx="1440160" cy="216023"/>
          </a:xfrm>
          <a:prstGeom prst="rect">
            <a:avLst/>
          </a:prstGeom>
        </p:spPr>
        <p:txBody>
          <a:bodyPr vert="horz" lIns="0" tIns="36000" rIns="0" bIns="0" rtlCol="0" anchor="ctr"/>
          <a:lstStyle>
            <a:defPPr>
              <a:defRPr lang="ja-JP"/>
            </a:defPPr>
            <a:lvl1pPr marL="0" algn="r" defTabSz="914400" rtl="0" eaLnBrk="1" latinLnBrk="0" hangingPunct="1">
              <a:defRPr kumimoji="1" sz="1200" kern="1200">
                <a:solidFill>
                  <a:schemeClr val="tx1">
                    <a:tint val="82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CBF65E7-DBD0-4BC8-9592-6FCAFC532CCA}" type="slidenum">
              <a:rPr lang="ja-JP" altLang="en-US" smtClean="0"/>
              <a:pPr/>
              <a:t>‹#›</a:t>
            </a:fld>
            <a:endParaRPr lang="ja-JP" altLang="en-US"/>
          </a:p>
        </p:txBody>
      </p:sp>
      <p:sp>
        <p:nvSpPr>
          <p:cNvPr id="4" name="テキスト ボックス 3">
            <a:extLst>
              <a:ext uri="{FF2B5EF4-FFF2-40B4-BE49-F238E27FC236}">
                <a16:creationId xmlns:a16="http://schemas.microsoft.com/office/drawing/2014/main" id="{5AC3DABC-6A99-9FB9-10C3-6F7871D94132}"/>
              </a:ext>
            </a:extLst>
          </p:cNvPr>
          <p:cNvSpPr txBox="1"/>
          <p:nvPr userDrawn="1"/>
        </p:nvSpPr>
        <p:spPr>
          <a:xfrm>
            <a:off x="334962" y="6525344"/>
            <a:ext cx="3600798" cy="216023"/>
          </a:xfrm>
          <a:prstGeom prst="rect">
            <a:avLst/>
          </a:prstGeom>
          <a:noFill/>
        </p:spPr>
        <p:txBody>
          <a:bodyPr wrap="square" lIns="0" tIns="36000" rIns="0" bIns="0" rtlCol="0" anchor="ctr" anchorCtr="0">
            <a:noAutofit/>
          </a:bodyPr>
          <a:lstStyle/>
          <a:p>
            <a:pPr algn="l"/>
            <a:r>
              <a:rPr lang="en" altLang="ja-JP" sz="800" b="0" i="0" kern="1200">
                <a:solidFill>
                  <a:schemeClr val="tx1"/>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
        <p:nvSpPr>
          <p:cNvPr id="5" name="正方形/長方形 4">
            <a:extLst>
              <a:ext uri="{FF2B5EF4-FFF2-40B4-BE49-F238E27FC236}">
                <a16:creationId xmlns:a16="http://schemas.microsoft.com/office/drawing/2014/main" id="{3453CFAE-EE35-25B4-21A2-D2A407BB3B02}"/>
              </a:ext>
            </a:extLst>
          </p:cNvPr>
          <p:cNvSpPr/>
          <p:nvPr userDrawn="1"/>
        </p:nvSpPr>
        <p:spPr>
          <a:xfrm>
            <a:off x="244963" y="188913"/>
            <a:ext cx="90000" cy="288000"/>
          </a:xfrm>
          <a:prstGeom prst="rect">
            <a:avLst/>
          </a:prstGeom>
          <a:solidFill>
            <a:srgbClr val="1B3F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7181A74-9A59-2914-1B32-1ED075ABDBF5}"/>
              </a:ext>
            </a:extLst>
          </p:cNvPr>
          <p:cNvSpPr>
            <a:spLocks noGrp="1"/>
          </p:cNvSpPr>
          <p:nvPr>
            <p:ph type="title"/>
          </p:nvPr>
        </p:nvSpPr>
        <p:spPr>
          <a:xfrm>
            <a:off x="407368" y="116633"/>
            <a:ext cx="10515600" cy="432048"/>
          </a:xfrm>
          <a:prstGeom prst="rect">
            <a:avLst/>
          </a:prstGeom>
        </p:spPr>
        <p:txBody>
          <a:bodyPr lIns="0" tIns="108000" rIns="0" bIns="0" anchor="ctr" anchorCtr="0"/>
          <a:lstStyle>
            <a:lvl1pPr>
              <a:defRPr sz="2000" b="1">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Tree>
    <p:extLst>
      <p:ext uri="{BB962C8B-B14F-4D97-AF65-F5344CB8AC3E}">
        <p14:creationId xmlns:p14="http://schemas.microsoft.com/office/powerpoint/2010/main" val="208203695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ページ（cnaris）">
    <p:spTree>
      <p:nvGrpSpPr>
        <p:cNvPr id="1" name=""/>
        <p:cNvGrpSpPr/>
        <p:nvPr/>
      </p:nvGrpSpPr>
      <p:grpSpPr>
        <a:xfrm>
          <a:off x="0" y="0"/>
          <a:ext cx="0" cy="0"/>
          <a:chOff x="0" y="0"/>
          <a:chExt cx="0" cy="0"/>
        </a:xfrm>
      </p:grpSpPr>
      <p:pic>
        <p:nvPicPr>
          <p:cNvPr id="6" name="図 5" descr="星と惑星の絵&#10;&#10;中程度の精度で自動的に生成された説明">
            <a:extLst>
              <a:ext uri="{FF2B5EF4-FFF2-40B4-BE49-F238E27FC236}">
                <a16:creationId xmlns:a16="http://schemas.microsoft.com/office/drawing/2014/main" id="{1DE001F5-FAE6-85FE-7A4D-1EBEAAAA3A5D}"/>
              </a:ext>
            </a:extLst>
          </p:cNvPr>
          <p:cNvPicPr>
            <a:picLocks noChangeAspect="1"/>
          </p:cNvPicPr>
          <p:nvPr userDrawn="1"/>
        </p:nvPicPr>
        <p:blipFill rotWithShape="1">
          <a:blip r:embed="rId2" cstate="screen">
            <a:duotone>
              <a:prstClr val="black"/>
              <a:srgbClr val="BF9000">
                <a:tint val="45000"/>
                <a:satMod val="400000"/>
              </a:srgbClr>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a:ext>
            </a:extLst>
          </a:blip>
          <a:srcRect/>
          <a:stretch/>
        </p:blipFill>
        <p:spPr>
          <a:xfrm>
            <a:off x="10056813" y="1954"/>
            <a:ext cx="2135187" cy="6854091"/>
          </a:xfrm>
          <a:prstGeom prst="rect">
            <a:avLst/>
          </a:prstGeom>
        </p:spPr>
      </p:pic>
      <p:sp>
        <p:nvSpPr>
          <p:cNvPr id="3" name="スライド番号プレースホルダー 2">
            <a:extLst>
              <a:ext uri="{FF2B5EF4-FFF2-40B4-BE49-F238E27FC236}">
                <a16:creationId xmlns:a16="http://schemas.microsoft.com/office/drawing/2014/main" id="{9AA7887D-7CCD-CAC7-A5AF-CD921C0BC8DC}"/>
              </a:ext>
            </a:extLst>
          </p:cNvPr>
          <p:cNvSpPr>
            <a:spLocks noGrp="1"/>
          </p:cNvSpPr>
          <p:nvPr>
            <p:ph type="sldNum" sz="quarter" idx="10"/>
          </p:nvPr>
        </p:nvSpPr>
        <p:spPr>
          <a:xfrm>
            <a:off x="10416480" y="6525344"/>
            <a:ext cx="1440160" cy="216023"/>
          </a:xfrm>
          <a:prstGeom prst="rect">
            <a:avLst/>
          </a:prstGeom>
        </p:spPr>
        <p:txBody>
          <a:bodyPr vert="horz" lIns="0" tIns="36000" rIns="0" bIns="0" rtlCol="0" anchor="ctr"/>
          <a:lstStyle>
            <a:defPPr>
              <a:defRPr lang="ja-JP"/>
            </a:defPPr>
            <a:lvl1pPr marL="0" algn="r" defTabSz="914400" rtl="0" eaLnBrk="1" latinLnBrk="0" hangingPunct="1">
              <a:defRPr kumimoji="1" sz="1200" kern="1200">
                <a:solidFill>
                  <a:schemeClr val="bg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CBF65E7-DBD0-4BC8-9592-6FCAFC532CCA}" type="slidenum">
              <a:rPr lang="ja-JP" altLang="en-US" smtClean="0"/>
              <a:pPr/>
              <a:t>‹#›</a:t>
            </a:fld>
            <a:endParaRPr lang="ja-JP" altLang="en-US"/>
          </a:p>
        </p:txBody>
      </p:sp>
      <p:sp>
        <p:nvSpPr>
          <p:cNvPr id="4" name="テキスト ボックス 3">
            <a:extLst>
              <a:ext uri="{FF2B5EF4-FFF2-40B4-BE49-F238E27FC236}">
                <a16:creationId xmlns:a16="http://schemas.microsoft.com/office/drawing/2014/main" id="{5AC3DABC-6A99-9FB9-10C3-6F7871D94132}"/>
              </a:ext>
            </a:extLst>
          </p:cNvPr>
          <p:cNvSpPr txBox="1"/>
          <p:nvPr userDrawn="1"/>
        </p:nvSpPr>
        <p:spPr>
          <a:xfrm>
            <a:off x="334962" y="6525344"/>
            <a:ext cx="3600798" cy="216023"/>
          </a:xfrm>
          <a:prstGeom prst="rect">
            <a:avLst/>
          </a:prstGeom>
          <a:noFill/>
        </p:spPr>
        <p:txBody>
          <a:bodyPr wrap="square" lIns="0" tIns="36000" rIns="0" bIns="0" rtlCol="0" anchor="ctr" anchorCtr="0">
            <a:noAutofit/>
          </a:bodyPr>
          <a:lstStyle/>
          <a:p>
            <a:pPr algn="l"/>
            <a:r>
              <a:rPr lang="en" altLang="ja-JP" sz="800" b="0" i="0" kern="1200">
                <a:solidFill>
                  <a:schemeClr val="tx1"/>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
        <p:nvSpPr>
          <p:cNvPr id="5" name="正方形/長方形 4">
            <a:extLst>
              <a:ext uri="{FF2B5EF4-FFF2-40B4-BE49-F238E27FC236}">
                <a16:creationId xmlns:a16="http://schemas.microsoft.com/office/drawing/2014/main" id="{3453CFAE-EE35-25B4-21A2-D2A407BB3B02}"/>
              </a:ext>
            </a:extLst>
          </p:cNvPr>
          <p:cNvSpPr/>
          <p:nvPr userDrawn="1"/>
        </p:nvSpPr>
        <p:spPr>
          <a:xfrm>
            <a:off x="244963" y="188913"/>
            <a:ext cx="90000" cy="288000"/>
          </a:xfrm>
          <a:prstGeom prst="rect">
            <a:avLst/>
          </a:prstGeom>
          <a:solidFill>
            <a:srgbClr val="1B3F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7181A74-9A59-2914-1B32-1ED075ABDBF5}"/>
              </a:ext>
            </a:extLst>
          </p:cNvPr>
          <p:cNvSpPr>
            <a:spLocks noGrp="1"/>
          </p:cNvSpPr>
          <p:nvPr>
            <p:ph type="title"/>
          </p:nvPr>
        </p:nvSpPr>
        <p:spPr>
          <a:xfrm>
            <a:off x="407368" y="116633"/>
            <a:ext cx="10515600" cy="432048"/>
          </a:xfrm>
          <a:prstGeom prst="rect">
            <a:avLst/>
          </a:prstGeom>
        </p:spPr>
        <p:txBody>
          <a:bodyPr lIns="0" tIns="108000" rIns="0" bIns="0" anchor="ctr" anchorCtr="0"/>
          <a:lstStyle>
            <a:lvl1pPr>
              <a:defRPr sz="2000" b="1">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Tree>
    <p:extLst>
      <p:ext uri="{BB962C8B-B14F-4D97-AF65-F5344CB8AC3E}">
        <p14:creationId xmlns:p14="http://schemas.microsoft.com/office/powerpoint/2010/main" val="186441788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ページ（dataris）">
    <p:spTree>
      <p:nvGrpSpPr>
        <p:cNvPr id="1" name=""/>
        <p:cNvGrpSpPr/>
        <p:nvPr/>
      </p:nvGrpSpPr>
      <p:grpSpPr>
        <a:xfrm>
          <a:off x="0" y="0"/>
          <a:ext cx="0" cy="0"/>
          <a:chOff x="0" y="0"/>
          <a:chExt cx="0" cy="0"/>
        </a:xfrm>
      </p:grpSpPr>
      <p:pic>
        <p:nvPicPr>
          <p:cNvPr id="7" name="図 6" descr="光, 暗い, 大きい, ミラー が含まれている画像&#10;&#10;自動的に生成された説明">
            <a:extLst>
              <a:ext uri="{FF2B5EF4-FFF2-40B4-BE49-F238E27FC236}">
                <a16:creationId xmlns:a16="http://schemas.microsoft.com/office/drawing/2014/main" id="{784EAF2B-D2F2-FCEF-775E-60BCC7E55F8C}"/>
              </a:ext>
            </a:extLst>
          </p:cNvPr>
          <p:cNvPicPr>
            <a:picLocks noChangeAspect="1"/>
          </p:cNvPicPr>
          <p:nvPr userDrawn="1"/>
        </p:nvPicPr>
        <p:blipFill rotWithShape="1">
          <a:blip r:embed="rId2" cstate="screen">
            <a:duotone>
              <a:prstClr val="black"/>
              <a:srgbClr val="73A4C1">
                <a:tint val="45000"/>
                <a:satMod val="400000"/>
              </a:srgbClr>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p:blipFill>
        <p:spPr>
          <a:xfrm>
            <a:off x="10056812" y="1"/>
            <a:ext cx="2135187" cy="6858000"/>
          </a:xfrm>
          <a:prstGeom prst="rect">
            <a:avLst/>
          </a:prstGeom>
        </p:spPr>
      </p:pic>
      <p:sp>
        <p:nvSpPr>
          <p:cNvPr id="3" name="スライド番号プレースホルダー 2">
            <a:extLst>
              <a:ext uri="{FF2B5EF4-FFF2-40B4-BE49-F238E27FC236}">
                <a16:creationId xmlns:a16="http://schemas.microsoft.com/office/drawing/2014/main" id="{9AA7887D-7CCD-CAC7-A5AF-CD921C0BC8DC}"/>
              </a:ext>
            </a:extLst>
          </p:cNvPr>
          <p:cNvSpPr>
            <a:spLocks noGrp="1"/>
          </p:cNvSpPr>
          <p:nvPr>
            <p:ph type="sldNum" sz="quarter" idx="10"/>
          </p:nvPr>
        </p:nvSpPr>
        <p:spPr>
          <a:xfrm>
            <a:off x="10416480" y="6525344"/>
            <a:ext cx="1440160" cy="216023"/>
          </a:xfrm>
          <a:prstGeom prst="rect">
            <a:avLst/>
          </a:prstGeom>
        </p:spPr>
        <p:txBody>
          <a:bodyPr vert="horz" lIns="0" tIns="36000" rIns="0" bIns="0" rtlCol="0" anchor="ctr"/>
          <a:lstStyle>
            <a:defPPr>
              <a:defRPr lang="ja-JP"/>
            </a:defPPr>
            <a:lvl1pPr marL="0" algn="r" defTabSz="914400" rtl="0" eaLnBrk="1" latinLnBrk="0" hangingPunct="1">
              <a:defRPr kumimoji="1" sz="1200" kern="1200">
                <a:solidFill>
                  <a:schemeClr val="bg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CBF65E7-DBD0-4BC8-9592-6FCAFC532CCA}" type="slidenum">
              <a:rPr lang="ja-JP" altLang="en-US" smtClean="0"/>
              <a:pPr/>
              <a:t>‹#›</a:t>
            </a:fld>
            <a:endParaRPr lang="ja-JP" altLang="en-US"/>
          </a:p>
        </p:txBody>
      </p:sp>
      <p:sp>
        <p:nvSpPr>
          <p:cNvPr id="4" name="テキスト ボックス 3">
            <a:extLst>
              <a:ext uri="{FF2B5EF4-FFF2-40B4-BE49-F238E27FC236}">
                <a16:creationId xmlns:a16="http://schemas.microsoft.com/office/drawing/2014/main" id="{5AC3DABC-6A99-9FB9-10C3-6F7871D94132}"/>
              </a:ext>
            </a:extLst>
          </p:cNvPr>
          <p:cNvSpPr txBox="1"/>
          <p:nvPr userDrawn="1"/>
        </p:nvSpPr>
        <p:spPr>
          <a:xfrm>
            <a:off x="334962" y="6525344"/>
            <a:ext cx="3600798" cy="216023"/>
          </a:xfrm>
          <a:prstGeom prst="rect">
            <a:avLst/>
          </a:prstGeom>
          <a:noFill/>
        </p:spPr>
        <p:txBody>
          <a:bodyPr wrap="square" lIns="0" tIns="36000" rIns="0" bIns="0" rtlCol="0" anchor="ctr" anchorCtr="0">
            <a:noAutofit/>
          </a:bodyPr>
          <a:lstStyle/>
          <a:p>
            <a:pPr algn="l"/>
            <a:r>
              <a:rPr lang="en" altLang="ja-JP" sz="800" b="0" i="0" kern="1200">
                <a:solidFill>
                  <a:schemeClr val="tx1"/>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
        <p:nvSpPr>
          <p:cNvPr id="5" name="正方形/長方形 4">
            <a:extLst>
              <a:ext uri="{FF2B5EF4-FFF2-40B4-BE49-F238E27FC236}">
                <a16:creationId xmlns:a16="http://schemas.microsoft.com/office/drawing/2014/main" id="{3453CFAE-EE35-25B4-21A2-D2A407BB3B02}"/>
              </a:ext>
            </a:extLst>
          </p:cNvPr>
          <p:cNvSpPr/>
          <p:nvPr userDrawn="1"/>
        </p:nvSpPr>
        <p:spPr>
          <a:xfrm>
            <a:off x="244963" y="188913"/>
            <a:ext cx="90000" cy="288000"/>
          </a:xfrm>
          <a:prstGeom prst="rect">
            <a:avLst/>
          </a:prstGeom>
          <a:solidFill>
            <a:srgbClr val="1B3F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7181A74-9A59-2914-1B32-1ED075ABDBF5}"/>
              </a:ext>
            </a:extLst>
          </p:cNvPr>
          <p:cNvSpPr>
            <a:spLocks noGrp="1"/>
          </p:cNvSpPr>
          <p:nvPr>
            <p:ph type="title"/>
          </p:nvPr>
        </p:nvSpPr>
        <p:spPr>
          <a:xfrm>
            <a:off x="407368" y="116633"/>
            <a:ext cx="10515600" cy="432048"/>
          </a:xfrm>
          <a:prstGeom prst="rect">
            <a:avLst/>
          </a:prstGeom>
        </p:spPr>
        <p:txBody>
          <a:bodyPr lIns="0" tIns="108000" rIns="0" bIns="0" anchor="ctr" anchorCtr="0"/>
          <a:lstStyle>
            <a:lvl1pPr>
              <a:defRPr sz="2000" b="1">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Tree>
    <p:extLst>
      <p:ext uri="{BB962C8B-B14F-4D97-AF65-F5344CB8AC3E}">
        <p14:creationId xmlns:p14="http://schemas.microsoft.com/office/powerpoint/2010/main" val="97541903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ページ（最終）">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AA7887D-7CCD-CAC7-A5AF-CD921C0BC8DC}"/>
              </a:ext>
            </a:extLst>
          </p:cNvPr>
          <p:cNvSpPr>
            <a:spLocks noGrp="1"/>
          </p:cNvSpPr>
          <p:nvPr>
            <p:ph type="sldNum" sz="quarter" idx="10"/>
          </p:nvPr>
        </p:nvSpPr>
        <p:spPr>
          <a:xfrm>
            <a:off x="10416480" y="6525344"/>
            <a:ext cx="1440160" cy="216023"/>
          </a:xfrm>
          <a:prstGeom prst="rect">
            <a:avLst/>
          </a:prstGeom>
        </p:spPr>
        <p:txBody>
          <a:bodyPr vert="horz" lIns="0" tIns="36000" rIns="0" bIns="0" rtlCol="0" anchor="ctr"/>
          <a:lstStyle>
            <a:defPPr>
              <a:defRPr lang="ja-JP"/>
            </a:defPPr>
            <a:lvl1pPr marL="0" algn="r" defTabSz="914400" rtl="0" eaLnBrk="1" latinLnBrk="0" hangingPunct="1">
              <a:defRPr kumimoji="1" sz="1200" kern="1200">
                <a:solidFill>
                  <a:schemeClr val="tx1">
                    <a:tint val="82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CBF65E7-DBD0-4BC8-9592-6FCAFC532CCA}" type="slidenum">
              <a:rPr lang="ja-JP" altLang="en-US" smtClean="0"/>
              <a:pPr/>
              <a:t>‹#›</a:t>
            </a:fld>
            <a:endParaRPr lang="ja-JP" altLang="en-US"/>
          </a:p>
        </p:txBody>
      </p:sp>
      <p:sp>
        <p:nvSpPr>
          <p:cNvPr id="4" name="テキスト ボックス 3">
            <a:extLst>
              <a:ext uri="{FF2B5EF4-FFF2-40B4-BE49-F238E27FC236}">
                <a16:creationId xmlns:a16="http://schemas.microsoft.com/office/drawing/2014/main" id="{5AC3DABC-6A99-9FB9-10C3-6F7871D94132}"/>
              </a:ext>
            </a:extLst>
          </p:cNvPr>
          <p:cNvSpPr txBox="1"/>
          <p:nvPr userDrawn="1"/>
        </p:nvSpPr>
        <p:spPr>
          <a:xfrm>
            <a:off x="334962" y="6525344"/>
            <a:ext cx="3600798" cy="216023"/>
          </a:xfrm>
          <a:prstGeom prst="rect">
            <a:avLst/>
          </a:prstGeom>
          <a:noFill/>
        </p:spPr>
        <p:txBody>
          <a:bodyPr wrap="square" lIns="0" tIns="36000" rIns="0" bIns="0" rtlCol="0" anchor="ctr" anchorCtr="0">
            <a:noAutofit/>
          </a:bodyPr>
          <a:lstStyle/>
          <a:p>
            <a:pPr algn="l"/>
            <a:r>
              <a:rPr lang="en" altLang="ja-JP" sz="800" b="0" i="0" kern="1200">
                <a:solidFill>
                  <a:schemeClr val="tx1"/>
                </a:solidFill>
                <a:effectLst/>
                <a:latin typeface="Meiryo" panose="020B0604030504040204" pitchFamily="34" charset="-128"/>
                <a:ea typeface="Meiryo" panose="020B0604030504040204" pitchFamily="34" charset="-128"/>
                <a:cs typeface="Segoe UI Semibold" panose="020B0702040204020203" pitchFamily="34" charset="0"/>
              </a:rPr>
              <a:t>©AR Advanced Technology All Right Reserved.</a:t>
            </a:r>
          </a:p>
        </p:txBody>
      </p:sp>
      <p:sp>
        <p:nvSpPr>
          <p:cNvPr id="7" name="Google Shape;1532;p45">
            <a:extLst>
              <a:ext uri="{FF2B5EF4-FFF2-40B4-BE49-F238E27FC236}">
                <a16:creationId xmlns:a16="http://schemas.microsoft.com/office/drawing/2014/main" id="{EAB765BA-B3B6-EE0B-11AC-16D87BB84AD7}"/>
              </a:ext>
            </a:extLst>
          </p:cNvPr>
          <p:cNvSpPr txBox="1"/>
          <p:nvPr userDrawn="1"/>
        </p:nvSpPr>
        <p:spPr>
          <a:xfrm>
            <a:off x="6245896" y="692697"/>
            <a:ext cx="4537075" cy="2447925"/>
          </a:xfrm>
          <a:prstGeom prst="rect">
            <a:avLst/>
          </a:prstGeom>
          <a:noFill/>
          <a:ln>
            <a:noFill/>
          </a:ln>
        </p:spPr>
        <p:txBody>
          <a:bodyPr spcFirstLastPara="1" wrap="square" lIns="0" tIns="0" rIns="0" bIns="0" anchor="ctr" anchorCtr="0">
            <a:noAutofit/>
          </a:bodyPr>
          <a:lstStyle/>
          <a:p>
            <a:pPr>
              <a:lnSpc>
                <a:spcPct val="150000"/>
              </a:lnSpc>
              <a:buClr>
                <a:srgbClr val="000000"/>
              </a:buClr>
              <a:buSzPts val="1200"/>
              <a:buFont typeface="Arial"/>
              <a:buNone/>
            </a:pPr>
            <a:r>
              <a:rPr kumimoji="0" lang="ja-JP" altLang="en-US" sz="1200" b="1" kern="0">
                <a:solidFill>
                  <a:srgbClr val="0F1F27"/>
                </a:solidFill>
                <a:latin typeface="Meiryo"/>
                <a:cs typeface="Meiryo"/>
                <a:sym typeface="Meiryo"/>
              </a:rPr>
              <a:t>ＡＲアドバンストテクノロジ株式会社</a:t>
            </a:r>
            <a:r>
              <a:rPr kumimoji="0" lang="en-US" altLang="ja-JP" sz="1200" b="1" kern="0">
                <a:solidFill>
                  <a:srgbClr val="0F1F27"/>
                </a:solidFill>
                <a:latin typeface="Meiryo"/>
                <a:cs typeface="Meiryo"/>
                <a:sym typeface="Meiryo"/>
              </a:rPr>
              <a:t>【</a:t>
            </a:r>
            <a:r>
              <a:rPr kumimoji="0" lang="ja-JP" altLang="en-US" sz="1200" b="1" kern="0">
                <a:solidFill>
                  <a:srgbClr val="0F1F27"/>
                </a:solidFill>
                <a:latin typeface="Meiryo"/>
                <a:cs typeface="Meiryo"/>
                <a:sym typeface="Meiryo"/>
              </a:rPr>
              <a:t>略称：ＡＲＩ</a:t>
            </a:r>
            <a:r>
              <a:rPr kumimoji="0" lang="en-US" altLang="ja-JP" sz="1200" b="1" kern="0">
                <a:solidFill>
                  <a:srgbClr val="0F1F27"/>
                </a:solidFill>
                <a:latin typeface="Meiryo"/>
                <a:cs typeface="Meiryo"/>
                <a:sym typeface="Meiryo"/>
              </a:rPr>
              <a:t>】</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a:p>
            <a:pPr>
              <a:spcBef>
                <a:spcPts val="160"/>
              </a:spcBef>
              <a:buClr>
                <a:srgbClr val="000000"/>
              </a:buClr>
              <a:buSzPts val="800"/>
              <a:buFont typeface="Arial"/>
              <a:buNone/>
            </a:pPr>
            <a:br>
              <a:rPr kumimoji="0" lang="ja-JP" altLang="en-US" sz="800" kern="0">
                <a:solidFill>
                  <a:srgbClr val="333333"/>
                </a:solidFill>
                <a:latin typeface="Meiryo"/>
                <a:cs typeface="Meiryo"/>
                <a:sym typeface="Meiryo"/>
              </a:rPr>
            </a:br>
            <a:r>
              <a:rPr kumimoji="0" lang="en-US" altLang="ja-JP" sz="800" kern="0">
                <a:solidFill>
                  <a:srgbClr val="0F1F27"/>
                </a:solidFill>
                <a:latin typeface="Meiryo"/>
                <a:cs typeface="Meiryo"/>
                <a:sym typeface="Meiryo"/>
              </a:rPr>
              <a:t>URL</a:t>
            </a:r>
            <a:r>
              <a:rPr kumimoji="0" lang="ja-JP" altLang="en-US" sz="800" kern="0">
                <a:solidFill>
                  <a:srgbClr val="0F1F27"/>
                </a:solidFill>
                <a:latin typeface="Meiryo"/>
                <a:cs typeface="Meiryo"/>
                <a:sym typeface="Meiryo"/>
              </a:rPr>
              <a:t>：</a:t>
            </a:r>
            <a:r>
              <a:rPr kumimoji="0" lang="en-US" altLang="ja-JP" sz="800" kern="0">
                <a:solidFill>
                  <a:srgbClr val="0F1F27"/>
                </a:solidFill>
                <a:latin typeface="Meiryo"/>
                <a:cs typeface="Meiryo"/>
                <a:sym typeface="Meiryo"/>
              </a:rPr>
              <a:t>https://</a:t>
            </a:r>
            <a:r>
              <a:rPr kumimoji="0" lang="en-US" altLang="ja-JP" sz="800" kern="0" err="1">
                <a:solidFill>
                  <a:srgbClr val="0F1F27"/>
                </a:solidFill>
                <a:latin typeface="Meiryo"/>
                <a:cs typeface="Meiryo"/>
                <a:sym typeface="Meiryo"/>
              </a:rPr>
              <a:t>ari-jp.com</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a:p>
            <a:pPr>
              <a:lnSpc>
                <a:spcPct val="150000"/>
              </a:lnSpc>
              <a:spcBef>
                <a:spcPts val="160"/>
              </a:spcBef>
              <a:buClr>
                <a:srgbClr val="000000"/>
              </a:buClr>
              <a:buSzPts val="800"/>
              <a:buFont typeface="Arial"/>
              <a:buNone/>
            </a:pPr>
            <a:endParaRPr kumimoji="0" sz="800" kern="0">
              <a:solidFill>
                <a:srgbClr val="0F1F27"/>
              </a:solidFill>
              <a:latin typeface="Meiryo"/>
              <a:ea typeface="Meiryo"/>
              <a:cs typeface="Meiryo"/>
              <a:sym typeface="Meiryo"/>
            </a:endParaRPr>
          </a:p>
          <a:p>
            <a:pPr>
              <a:lnSpc>
                <a:spcPct val="150000"/>
              </a:lnSpc>
              <a:spcBef>
                <a:spcPts val="160"/>
              </a:spcBef>
              <a:buClr>
                <a:srgbClr val="000000"/>
              </a:buClr>
              <a:buSzPts val="800"/>
              <a:buFont typeface="Arial"/>
              <a:buNone/>
            </a:pPr>
            <a:r>
              <a:rPr kumimoji="0" lang="ja-JP" altLang="en-US" sz="800" kern="0">
                <a:solidFill>
                  <a:srgbClr val="0F1F27"/>
                </a:solidFill>
                <a:latin typeface="Meiryo"/>
                <a:cs typeface="Meiryo"/>
                <a:sym typeface="Meiryo"/>
              </a:rPr>
              <a:t>渋谷本社　〒</a:t>
            </a:r>
            <a:r>
              <a:rPr kumimoji="0" lang="en-US" altLang="ja-JP" sz="800" kern="0">
                <a:solidFill>
                  <a:srgbClr val="0F1F27"/>
                </a:solidFill>
                <a:latin typeface="Meiryo"/>
                <a:cs typeface="Meiryo"/>
                <a:sym typeface="Meiryo"/>
              </a:rPr>
              <a:t>150-0002</a:t>
            </a:r>
            <a:r>
              <a:rPr kumimoji="0" lang="ja-JP" altLang="en-US" sz="800" kern="0">
                <a:solidFill>
                  <a:srgbClr val="0F1F27"/>
                </a:solidFill>
                <a:latin typeface="Meiryo"/>
                <a:cs typeface="Meiryo"/>
                <a:sym typeface="Meiryo"/>
              </a:rPr>
              <a:t>　東京都渋谷区渋谷</a:t>
            </a:r>
            <a:r>
              <a:rPr kumimoji="0" lang="en-US" altLang="ja-JP" sz="800" kern="0">
                <a:solidFill>
                  <a:srgbClr val="0F1F27"/>
                </a:solidFill>
                <a:latin typeface="Meiryo"/>
                <a:cs typeface="Meiryo"/>
                <a:sym typeface="Meiryo"/>
              </a:rPr>
              <a:t>2-17-1</a:t>
            </a:r>
            <a:r>
              <a:rPr kumimoji="0" lang="ja-JP" altLang="en-US" sz="800" kern="0">
                <a:solidFill>
                  <a:srgbClr val="0F1F27"/>
                </a:solidFill>
                <a:latin typeface="Meiryo"/>
                <a:cs typeface="Meiryo"/>
                <a:sym typeface="Meiryo"/>
              </a:rPr>
              <a:t>　渋谷アクシュ</a:t>
            </a:r>
            <a:r>
              <a:rPr kumimoji="0" lang="en-US" altLang="ja-JP" sz="800" kern="0">
                <a:solidFill>
                  <a:srgbClr val="0F1F27"/>
                </a:solidFill>
                <a:latin typeface="Meiryo"/>
                <a:cs typeface="Meiryo"/>
                <a:sym typeface="Meiryo"/>
              </a:rPr>
              <a:t>18F</a:t>
            </a:r>
          </a:p>
          <a:p>
            <a:pPr>
              <a:lnSpc>
                <a:spcPct val="150000"/>
              </a:lnSpc>
              <a:spcBef>
                <a:spcPts val="160"/>
              </a:spcBef>
              <a:buClr>
                <a:srgbClr val="000000"/>
              </a:buClr>
              <a:buSzPts val="800"/>
              <a:buFont typeface="Arial"/>
              <a:buNone/>
            </a:pPr>
            <a:r>
              <a:rPr kumimoji="0" lang="ja-JP" altLang="en-US" sz="800" kern="0">
                <a:solidFill>
                  <a:srgbClr val="0F1F27"/>
                </a:solidFill>
                <a:latin typeface="Meiryo"/>
                <a:cs typeface="Meiryo"/>
                <a:sym typeface="Meiryo"/>
              </a:rPr>
              <a:t>　　　　　 </a:t>
            </a:r>
            <a:r>
              <a:rPr kumimoji="0" lang="en-US" altLang="ja-JP" sz="800" kern="0">
                <a:solidFill>
                  <a:srgbClr val="0F1F27"/>
                </a:solidFill>
                <a:latin typeface="Meiryo"/>
                <a:cs typeface="Meiryo"/>
                <a:sym typeface="Meiryo"/>
              </a:rPr>
              <a:t>TEL : 03-6450-6080</a:t>
            </a:r>
            <a:r>
              <a:rPr kumimoji="0" lang="ja-JP" altLang="en-US" sz="800" kern="0">
                <a:solidFill>
                  <a:srgbClr val="0F1F27"/>
                </a:solidFill>
                <a:latin typeface="Meiryo"/>
                <a:cs typeface="Meiryo"/>
                <a:sym typeface="Meiryo"/>
              </a:rPr>
              <a:t>　</a:t>
            </a:r>
            <a:r>
              <a:rPr kumimoji="0" lang="en-US" altLang="ja-JP" sz="800" kern="0">
                <a:solidFill>
                  <a:srgbClr val="0F1F27"/>
                </a:solidFill>
                <a:latin typeface="Meiryo"/>
                <a:cs typeface="Meiryo"/>
                <a:sym typeface="Meiryo"/>
              </a:rPr>
              <a:t>FAX : 03-6450-6088</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a:p>
            <a:pPr>
              <a:lnSpc>
                <a:spcPct val="150000"/>
              </a:lnSpc>
              <a:spcBef>
                <a:spcPts val="160"/>
              </a:spcBef>
              <a:buClr>
                <a:srgbClr val="000000"/>
              </a:buClr>
              <a:buSzPts val="800"/>
              <a:buFont typeface="Arial"/>
              <a:buNone/>
            </a:pPr>
            <a:endParaRPr kumimoji="0" sz="800" kern="0">
              <a:solidFill>
                <a:srgbClr val="0F1F27"/>
              </a:solidFill>
              <a:latin typeface="Meiryo"/>
              <a:ea typeface="Meiryo"/>
              <a:cs typeface="Meiryo"/>
              <a:sym typeface="Meiryo"/>
            </a:endParaRPr>
          </a:p>
          <a:p>
            <a:pPr>
              <a:lnSpc>
                <a:spcPct val="150000"/>
              </a:lnSpc>
              <a:spcBef>
                <a:spcPts val="160"/>
              </a:spcBef>
              <a:buClr>
                <a:srgbClr val="000000"/>
              </a:buClr>
              <a:buSzPts val="800"/>
              <a:buFont typeface="Arial"/>
              <a:buNone/>
            </a:pPr>
            <a:r>
              <a:rPr kumimoji="0" lang="ja-JP" altLang="en-US" sz="800" kern="0">
                <a:solidFill>
                  <a:srgbClr val="0F1F27"/>
                </a:solidFill>
                <a:latin typeface="Meiryo"/>
                <a:cs typeface="Meiryo"/>
                <a:sym typeface="Meiryo"/>
              </a:rPr>
              <a:t>関西支社　 〒 </a:t>
            </a:r>
            <a:r>
              <a:rPr kumimoji="0" lang="en-US" altLang="ja-JP" sz="800" kern="0">
                <a:solidFill>
                  <a:srgbClr val="0F1F27"/>
                </a:solidFill>
                <a:latin typeface="Meiryo"/>
                <a:cs typeface="Meiryo"/>
                <a:sym typeface="Meiryo"/>
              </a:rPr>
              <a:t>530-0003</a:t>
            </a:r>
            <a:r>
              <a:rPr kumimoji="0" lang="ja-JP" altLang="en-US" sz="800" kern="0">
                <a:solidFill>
                  <a:srgbClr val="0F1F27"/>
                </a:solidFill>
                <a:latin typeface="Meiryo"/>
                <a:cs typeface="Meiryo"/>
                <a:sym typeface="Meiryo"/>
              </a:rPr>
              <a:t>　大阪府大阪市北区堂島</a:t>
            </a:r>
            <a:r>
              <a:rPr kumimoji="0" lang="en-US" altLang="ja-JP" sz="800" kern="0">
                <a:solidFill>
                  <a:srgbClr val="0F1F27"/>
                </a:solidFill>
                <a:latin typeface="Meiryo"/>
                <a:cs typeface="Meiryo"/>
                <a:sym typeface="Meiryo"/>
              </a:rPr>
              <a:t>1-5-17</a:t>
            </a:r>
            <a:r>
              <a:rPr kumimoji="0" lang="ja-JP" altLang="en-US" sz="800" kern="0">
                <a:solidFill>
                  <a:srgbClr val="0F1F27"/>
                </a:solidFill>
                <a:latin typeface="Meiryo"/>
                <a:cs typeface="Meiryo"/>
                <a:sym typeface="Meiryo"/>
              </a:rPr>
              <a:t>　堂島グランドビル</a:t>
            </a:r>
            <a:r>
              <a:rPr kumimoji="0" lang="en-US" altLang="ja-JP" sz="800" kern="0">
                <a:solidFill>
                  <a:srgbClr val="0F1F27"/>
                </a:solidFill>
                <a:latin typeface="Meiryo"/>
                <a:cs typeface="Meiryo"/>
                <a:sym typeface="Meiryo"/>
              </a:rPr>
              <a:t>8F</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a:p>
            <a:pPr>
              <a:lnSpc>
                <a:spcPct val="150000"/>
              </a:lnSpc>
              <a:spcBef>
                <a:spcPts val="160"/>
              </a:spcBef>
              <a:buClr>
                <a:srgbClr val="000000"/>
              </a:buClr>
              <a:buSzPts val="800"/>
              <a:buFont typeface="Arial"/>
              <a:buNone/>
            </a:pPr>
            <a:r>
              <a:rPr kumimoji="0" lang="ja-JP" altLang="en-US" sz="800" kern="0">
                <a:solidFill>
                  <a:srgbClr val="0F1F27"/>
                </a:solidFill>
                <a:latin typeface="Meiryo"/>
                <a:cs typeface="Meiryo"/>
                <a:sym typeface="Meiryo"/>
              </a:rPr>
              <a:t>　　　　　 </a:t>
            </a:r>
            <a:r>
              <a:rPr kumimoji="0" lang="en-US" altLang="ja-JP" sz="800" kern="0">
                <a:solidFill>
                  <a:srgbClr val="0F1F27"/>
                </a:solidFill>
                <a:latin typeface="Meiryo"/>
                <a:cs typeface="Meiryo"/>
                <a:sym typeface="Meiryo"/>
              </a:rPr>
              <a:t>TEL : 06-6136-4900</a:t>
            </a:r>
            <a:r>
              <a:rPr kumimoji="0" lang="ja-JP" altLang="en-US" sz="800" kern="0">
                <a:solidFill>
                  <a:srgbClr val="0F1F27"/>
                </a:solidFill>
                <a:latin typeface="Meiryo"/>
                <a:cs typeface="Meiryo"/>
                <a:sym typeface="Meiryo"/>
              </a:rPr>
              <a:t>　</a:t>
            </a:r>
            <a:r>
              <a:rPr kumimoji="0" lang="en-US" altLang="ja-JP" sz="800" kern="0">
                <a:solidFill>
                  <a:srgbClr val="0F1F27"/>
                </a:solidFill>
                <a:latin typeface="Meiryo"/>
                <a:cs typeface="Meiryo"/>
                <a:sym typeface="Meiryo"/>
              </a:rPr>
              <a:t>FAX : 06-6136-4901</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a:p>
            <a:pPr>
              <a:lnSpc>
                <a:spcPct val="150000"/>
              </a:lnSpc>
              <a:spcBef>
                <a:spcPts val="160"/>
              </a:spcBef>
              <a:buClr>
                <a:srgbClr val="000000"/>
              </a:buClr>
              <a:buSzPts val="800"/>
              <a:buFont typeface="Arial"/>
              <a:buNone/>
            </a:pPr>
            <a:endParaRPr kumimoji="0" sz="800" kern="0">
              <a:solidFill>
                <a:srgbClr val="0F1F27"/>
              </a:solidFill>
              <a:latin typeface="Meiryo"/>
              <a:ea typeface="Meiryo"/>
              <a:cs typeface="Meiryo"/>
              <a:sym typeface="Meiryo"/>
            </a:endParaRPr>
          </a:p>
          <a:p>
            <a:pPr>
              <a:lnSpc>
                <a:spcPct val="150000"/>
              </a:lnSpc>
              <a:spcBef>
                <a:spcPts val="160"/>
              </a:spcBef>
              <a:buClr>
                <a:srgbClr val="000000"/>
              </a:buClr>
              <a:buSzPts val="800"/>
              <a:buFont typeface="Arial"/>
              <a:buNone/>
            </a:pPr>
            <a:r>
              <a:rPr kumimoji="0" lang="ja-JP" altLang="en-US" sz="800" kern="0">
                <a:solidFill>
                  <a:srgbClr val="0F1F27"/>
                </a:solidFill>
                <a:latin typeface="Meiryo"/>
                <a:cs typeface="Meiryo"/>
                <a:sym typeface="Meiryo"/>
              </a:rPr>
              <a:t>名古屋支社 〒 </a:t>
            </a:r>
            <a:r>
              <a:rPr kumimoji="0" lang="en-US" altLang="ja-JP" sz="800" kern="0">
                <a:solidFill>
                  <a:srgbClr val="0F1F27"/>
                </a:solidFill>
                <a:latin typeface="Meiryo"/>
                <a:cs typeface="Meiryo"/>
                <a:sym typeface="Meiryo"/>
              </a:rPr>
              <a:t>450-0002</a:t>
            </a:r>
            <a:r>
              <a:rPr kumimoji="0" lang="ja-JP" altLang="en-US" sz="800" kern="0">
                <a:solidFill>
                  <a:srgbClr val="0F1F27"/>
                </a:solidFill>
                <a:latin typeface="Meiryo"/>
                <a:cs typeface="Meiryo"/>
                <a:sym typeface="Meiryo"/>
              </a:rPr>
              <a:t>　</a:t>
            </a:r>
            <a:r>
              <a:rPr lang="ja-JP" altLang="en-US" sz="800" b="0" i="0" u="none" strike="noStrike" cap="none">
                <a:solidFill>
                  <a:schemeClr val="tx1">
                    <a:lumMod val="85000"/>
                    <a:lumOff val="15000"/>
                  </a:schemeClr>
                </a:solidFill>
                <a:latin typeface="BIZ UDPGothic" panose="020B0400000000000000" pitchFamily="34" charset="-128"/>
                <a:ea typeface="BIZ UDPGothic" panose="020B0400000000000000" pitchFamily="34" charset="-128"/>
                <a:cs typeface="Meiryo"/>
                <a:sym typeface="Meiryo"/>
              </a:rPr>
              <a:t>愛知県名古屋市中村区名駅</a:t>
            </a:r>
            <a:r>
              <a:rPr lang="en-US" altLang="ja-JP" sz="800" b="0" i="0" u="none" strike="noStrike" cap="none">
                <a:solidFill>
                  <a:schemeClr val="tx1">
                    <a:lumMod val="85000"/>
                    <a:lumOff val="15000"/>
                  </a:schemeClr>
                </a:solidFill>
                <a:latin typeface="BIZ UDPGothic" panose="020B0400000000000000" pitchFamily="34" charset="-128"/>
                <a:ea typeface="BIZ UDPGothic" panose="020B0400000000000000" pitchFamily="34" charset="-128"/>
                <a:cs typeface="Meiryo"/>
                <a:sym typeface="Meiryo"/>
              </a:rPr>
              <a:t>2-38-2 </a:t>
            </a:r>
            <a:r>
              <a:rPr lang="ja-JP" altLang="en-US" sz="800" b="0" i="0" u="none" strike="noStrike" cap="none">
                <a:solidFill>
                  <a:schemeClr val="tx1">
                    <a:lumMod val="85000"/>
                    <a:lumOff val="15000"/>
                  </a:schemeClr>
                </a:solidFill>
                <a:latin typeface="BIZ UDPGothic" panose="020B0400000000000000" pitchFamily="34" charset="-128"/>
                <a:ea typeface="BIZ UDPGothic" panose="020B0400000000000000" pitchFamily="34" charset="-128"/>
                <a:cs typeface="Meiryo"/>
                <a:sym typeface="Meiryo"/>
              </a:rPr>
              <a:t>オーキッドビル</a:t>
            </a:r>
            <a:r>
              <a:rPr lang="en-US" altLang="ja-JP" sz="800" b="0" i="0" u="none" strike="noStrike" cap="none">
                <a:solidFill>
                  <a:schemeClr val="tx1">
                    <a:lumMod val="85000"/>
                    <a:lumOff val="15000"/>
                  </a:schemeClr>
                </a:solidFill>
                <a:latin typeface="BIZ UDPGothic" panose="020B0400000000000000" pitchFamily="34" charset="-128"/>
                <a:ea typeface="BIZ UDPGothic" panose="020B0400000000000000" pitchFamily="34" charset="-128"/>
                <a:cs typeface="Meiryo"/>
                <a:sym typeface="Meiryo"/>
              </a:rPr>
              <a:t>8F</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a:p>
            <a:pPr>
              <a:lnSpc>
                <a:spcPct val="150000"/>
              </a:lnSpc>
              <a:spcBef>
                <a:spcPts val="160"/>
              </a:spcBef>
              <a:buClr>
                <a:srgbClr val="000000"/>
              </a:buClr>
              <a:buSzPts val="800"/>
              <a:buFont typeface="Arial"/>
              <a:buNone/>
            </a:pPr>
            <a:r>
              <a:rPr kumimoji="0" lang="ja-JP" altLang="en-US" sz="800" kern="0">
                <a:solidFill>
                  <a:srgbClr val="0F1F27"/>
                </a:solidFill>
                <a:latin typeface="Meiryo"/>
                <a:cs typeface="Meiryo"/>
                <a:sym typeface="Meiryo"/>
              </a:rPr>
              <a:t>　　　　　 </a:t>
            </a:r>
            <a:r>
              <a:rPr kumimoji="0" lang="en-US" altLang="ja-JP" sz="800" kern="0">
                <a:solidFill>
                  <a:srgbClr val="0F1F27"/>
                </a:solidFill>
                <a:latin typeface="Meiryo"/>
                <a:cs typeface="Meiryo"/>
                <a:sym typeface="Meiryo"/>
              </a:rPr>
              <a:t>TEL : 052-446-8070</a:t>
            </a:r>
            <a:r>
              <a:rPr kumimoji="0" lang="ja-JP" altLang="en-US" sz="800" kern="0">
                <a:solidFill>
                  <a:srgbClr val="0F1F27"/>
                </a:solidFill>
                <a:latin typeface="Meiryo"/>
                <a:cs typeface="Meiryo"/>
                <a:sym typeface="Meiryo"/>
              </a:rPr>
              <a:t>　</a:t>
            </a:r>
            <a:r>
              <a:rPr kumimoji="0" lang="en-US" altLang="ja-JP" sz="800" kern="0">
                <a:solidFill>
                  <a:srgbClr val="0F1F27"/>
                </a:solidFill>
                <a:latin typeface="Meiryo"/>
                <a:cs typeface="Meiryo"/>
                <a:sym typeface="Meiryo"/>
              </a:rPr>
              <a:t>FAX : 052-446-8071</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p:txBody>
      </p:sp>
      <p:pic>
        <p:nvPicPr>
          <p:cNvPr id="8" name="Google Shape;1533;p45" descr="https://qr.quel.jp/tmp/ed8f38bd735fed44b036598db8a11d8aac5aacd3.png">
            <a:extLst>
              <a:ext uri="{FF2B5EF4-FFF2-40B4-BE49-F238E27FC236}">
                <a16:creationId xmlns:a16="http://schemas.microsoft.com/office/drawing/2014/main" id="{E8178C1A-F307-73FC-F0B3-F49BFEF5B5B5}"/>
              </a:ext>
            </a:extLst>
          </p:cNvPr>
          <p:cNvPicPr preferRelativeResize="0"/>
          <p:nvPr userDrawn="1"/>
        </p:nvPicPr>
        <p:blipFill rotWithShape="1">
          <a:blip r:embed="rId2">
            <a:alphaModFix/>
          </a:blip>
          <a:srcRect/>
          <a:stretch/>
        </p:blipFill>
        <p:spPr>
          <a:xfrm>
            <a:off x="6240464" y="4480077"/>
            <a:ext cx="719138" cy="719138"/>
          </a:xfrm>
          <a:prstGeom prst="rect">
            <a:avLst/>
          </a:prstGeom>
          <a:noFill/>
          <a:ln w="9525" cap="flat" cmpd="sng">
            <a:solidFill>
              <a:srgbClr val="A0A571"/>
            </a:solidFill>
            <a:prstDash val="solid"/>
            <a:round/>
            <a:headEnd type="none" w="sm" len="sm"/>
            <a:tailEnd type="none" w="sm" len="sm"/>
          </a:ln>
        </p:spPr>
      </p:pic>
      <p:pic>
        <p:nvPicPr>
          <p:cNvPr id="9" name="Google Shape;1534;p45">
            <a:extLst>
              <a:ext uri="{FF2B5EF4-FFF2-40B4-BE49-F238E27FC236}">
                <a16:creationId xmlns:a16="http://schemas.microsoft.com/office/drawing/2014/main" id="{8298C783-2E0B-1C3D-D385-FB269802F7D0}"/>
              </a:ext>
            </a:extLst>
          </p:cNvPr>
          <p:cNvPicPr preferRelativeResize="0"/>
          <p:nvPr userDrawn="1"/>
        </p:nvPicPr>
        <p:blipFill rotWithShape="1">
          <a:blip r:embed="rId3">
            <a:alphaModFix/>
          </a:blip>
          <a:srcRect/>
          <a:stretch/>
        </p:blipFill>
        <p:spPr>
          <a:xfrm>
            <a:off x="6245896" y="3573464"/>
            <a:ext cx="719137" cy="719137"/>
          </a:xfrm>
          <a:prstGeom prst="rect">
            <a:avLst/>
          </a:prstGeom>
          <a:noFill/>
          <a:ln w="9525" cap="flat" cmpd="sng">
            <a:solidFill>
              <a:srgbClr val="A0A571"/>
            </a:solidFill>
            <a:prstDash val="solid"/>
            <a:round/>
            <a:headEnd type="none" w="sm" len="sm"/>
            <a:tailEnd type="none" w="sm" len="sm"/>
          </a:ln>
        </p:spPr>
      </p:pic>
      <p:sp>
        <p:nvSpPr>
          <p:cNvPr id="10" name="Google Shape;1535;p45">
            <a:extLst>
              <a:ext uri="{FF2B5EF4-FFF2-40B4-BE49-F238E27FC236}">
                <a16:creationId xmlns:a16="http://schemas.microsoft.com/office/drawing/2014/main" id="{84B85FAB-FABA-DDE4-2E93-5E38E74D869F}"/>
              </a:ext>
            </a:extLst>
          </p:cNvPr>
          <p:cNvSpPr/>
          <p:nvPr userDrawn="1"/>
        </p:nvSpPr>
        <p:spPr>
          <a:xfrm>
            <a:off x="7188030" y="3573463"/>
            <a:ext cx="3600000" cy="720000"/>
          </a:xfrm>
          <a:prstGeom prst="rect">
            <a:avLst/>
          </a:prstGeom>
          <a:noFill/>
          <a:ln>
            <a:noFill/>
          </a:ln>
        </p:spPr>
        <p:txBody>
          <a:bodyPr spcFirstLastPara="1" wrap="square" lIns="0" tIns="0" rIns="0" bIns="0" anchor="ctr" anchorCtr="0">
            <a:noAutofit/>
          </a:bodyPr>
          <a:lstStyle/>
          <a:p>
            <a:pPr>
              <a:lnSpc>
                <a:spcPct val="150000"/>
              </a:lnSpc>
              <a:buClr>
                <a:srgbClr val="000000"/>
              </a:buClr>
              <a:buSzPts val="1600"/>
              <a:buFont typeface="Arial"/>
              <a:buNone/>
            </a:pPr>
            <a:r>
              <a:rPr kumimoji="0" lang="en-US" altLang="ja-JP" sz="1600" b="1" kern="0">
                <a:solidFill>
                  <a:srgbClr val="0F1F27"/>
                </a:solidFill>
                <a:latin typeface="Meiryo"/>
                <a:cs typeface="Meiryo"/>
                <a:sym typeface="Meiryo"/>
              </a:rPr>
              <a:t>note</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a:p>
            <a:pPr>
              <a:lnSpc>
                <a:spcPct val="150000"/>
              </a:lnSpc>
              <a:buClr>
                <a:srgbClr val="000000"/>
              </a:buClr>
              <a:buSzPts val="800"/>
              <a:buFont typeface="Arial"/>
              <a:buNone/>
            </a:pPr>
            <a:r>
              <a:rPr kumimoji="0" lang="ja-JP" altLang="en-US" sz="800" kern="0">
                <a:solidFill>
                  <a:srgbClr val="0F1F27"/>
                </a:solidFill>
                <a:latin typeface="Meiryo"/>
                <a:cs typeface="Meiryo"/>
                <a:sym typeface="Meiryo"/>
              </a:rPr>
              <a:t>社員インタビューや オフィス環境などを記事にして紹介しております。</a:t>
            </a:r>
            <a:endParaRPr kumimoji="0" sz="800" kern="0">
              <a:solidFill>
                <a:srgbClr val="0F1F27"/>
              </a:solidFill>
              <a:latin typeface="Meiryo"/>
              <a:ea typeface="Meiryo"/>
              <a:cs typeface="Meiryo"/>
              <a:sym typeface="Meiryo"/>
            </a:endParaRPr>
          </a:p>
          <a:p>
            <a:pPr>
              <a:lnSpc>
                <a:spcPct val="150000"/>
              </a:lnSpc>
              <a:buClr>
                <a:srgbClr val="000000"/>
              </a:buClr>
              <a:buSzPts val="1000"/>
              <a:buFont typeface="Arial"/>
              <a:buNone/>
            </a:pPr>
            <a:r>
              <a:rPr kumimoji="0" lang="en-US" altLang="ja-JP" sz="1000" kern="0">
                <a:solidFill>
                  <a:srgbClr val="0F1F27"/>
                </a:solidFill>
                <a:latin typeface="Meiryo"/>
                <a:cs typeface="Meiryo"/>
                <a:sym typeface="Meiryo"/>
              </a:rPr>
              <a:t>https://</a:t>
            </a:r>
            <a:r>
              <a:rPr kumimoji="0" lang="en-US" altLang="ja-JP" sz="1000" kern="0" err="1">
                <a:solidFill>
                  <a:srgbClr val="0F1F27"/>
                </a:solidFill>
                <a:latin typeface="Meiryo"/>
                <a:cs typeface="Meiryo"/>
                <a:sym typeface="Meiryo"/>
              </a:rPr>
              <a:t>note.com</a:t>
            </a:r>
            <a:r>
              <a:rPr kumimoji="0" lang="en-US" altLang="ja-JP" sz="1000" kern="0">
                <a:solidFill>
                  <a:srgbClr val="0F1F27"/>
                </a:solidFill>
                <a:latin typeface="Meiryo"/>
                <a:cs typeface="Meiryo"/>
                <a:sym typeface="Meiryo"/>
              </a:rPr>
              <a:t>/</a:t>
            </a:r>
            <a:r>
              <a:rPr kumimoji="0" lang="en-US" altLang="ja-JP" sz="1000" kern="0" err="1">
                <a:solidFill>
                  <a:srgbClr val="0F1F27"/>
                </a:solidFill>
                <a:latin typeface="Meiryo"/>
                <a:cs typeface="Meiryo"/>
                <a:sym typeface="Meiryo"/>
              </a:rPr>
              <a:t>ari_hr</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p:txBody>
      </p:sp>
      <p:pic>
        <p:nvPicPr>
          <p:cNvPr id="11" name="Google Shape;1536;p45">
            <a:extLst>
              <a:ext uri="{FF2B5EF4-FFF2-40B4-BE49-F238E27FC236}">
                <a16:creationId xmlns:a16="http://schemas.microsoft.com/office/drawing/2014/main" id="{8AB66077-FA86-AB84-EA11-0A458792A610}"/>
              </a:ext>
            </a:extLst>
          </p:cNvPr>
          <p:cNvPicPr preferRelativeResize="0"/>
          <p:nvPr userDrawn="1"/>
        </p:nvPicPr>
        <p:blipFill rotWithShape="1">
          <a:blip r:embed="rId4">
            <a:alphaModFix/>
          </a:blip>
          <a:srcRect/>
          <a:stretch/>
        </p:blipFill>
        <p:spPr>
          <a:xfrm>
            <a:off x="6247509" y="5446712"/>
            <a:ext cx="719138" cy="719138"/>
          </a:xfrm>
          <a:prstGeom prst="rect">
            <a:avLst/>
          </a:prstGeom>
          <a:noFill/>
          <a:ln w="9525" cap="flat" cmpd="sng">
            <a:solidFill>
              <a:srgbClr val="A0A571"/>
            </a:solidFill>
            <a:prstDash val="solid"/>
            <a:round/>
            <a:headEnd type="none" w="sm" len="sm"/>
            <a:tailEnd type="none" w="sm" len="sm"/>
          </a:ln>
        </p:spPr>
      </p:pic>
      <p:sp>
        <p:nvSpPr>
          <p:cNvPr id="12" name="Google Shape;1537;p45">
            <a:extLst>
              <a:ext uri="{FF2B5EF4-FFF2-40B4-BE49-F238E27FC236}">
                <a16:creationId xmlns:a16="http://schemas.microsoft.com/office/drawing/2014/main" id="{0DC291CC-4DB5-ED01-E2A9-BB4DE3D7F9C4}"/>
              </a:ext>
            </a:extLst>
          </p:cNvPr>
          <p:cNvSpPr/>
          <p:nvPr userDrawn="1"/>
        </p:nvSpPr>
        <p:spPr>
          <a:xfrm>
            <a:off x="7188030" y="4479002"/>
            <a:ext cx="3600000" cy="720000"/>
          </a:xfrm>
          <a:prstGeom prst="rect">
            <a:avLst/>
          </a:prstGeom>
          <a:noFill/>
          <a:ln>
            <a:noFill/>
          </a:ln>
        </p:spPr>
        <p:txBody>
          <a:bodyPr spcFirstLastPara="1" wrap="square" lIns="0" tIns="0" rIns="0" bIns="0" anchor="ctr" anchorCtr="0">
            <a:noAutofit/>
          </a:bodyPr>
          <a:lstStyle/>
          <a:p>
            <a:pPr>
              <a:lnSpc>
                <a:spcPct val="150000"/>
              </a:lnSpc>
              <a:buClr>
                <a:srgbClr val="000000"/>
              </a:buClr>
              <a:buSzPts val="1600"/>
              <a:buFont typeface="Arial"/>
              <a:buNone/>
            </a:pPr>
            <a:r>
              <a:rPr kumimoji="0" lang="en-US" altLang="ja-JP" sz="1600" b="1" kern="0">
                <a:solidFill>
                  <a:srgbClr val="0F1F27"/>
                </a:solidFill>
                <a:latin typeface="Meiryo"/>
                <a:cs typeface="Meiryo"/>
                <a:sym typeface="Meiryo"/>
              </a:rPr>
              <a:t>Facebook</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a:p>
            <a:pPr>
              <a:lnSpc>
                <a:spcPct val="150000"/>
              </a:lnSpc>
              <a:buClr>
                <a:srgbClr val="000000"/>
              </a:buClr>
              <a:buSzPts val="800"/>
              <a:buFont typeface="Arial"/>
              <a:buNone/>
            </a:pPr>
            <a:r>
              <a:rPr kumimoji="0" lang="ja-JP" altLang="en-US" sz="800" kern="0">
                <a:solidFill>
                  <a:srgbClr val="0F1F27"/>
                </a:solidFill>
                <a:latin typeface="Meiryo"/>
                <a:cs typeface="Meiryo"/>
                <a:sym typeface="Meiryo"/>
              </a:rPr>
              <a:t>インタビュー記事やイベント情報や日常の風景を紹介しております。</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a:p>
            <a:pPr>
              <a:lnSpc>
                <a:spcPct val="150000"/>
              </a:lnSpc>
              <a:buClr>
                <a:srgbClr val="000000"/>
              </a:buClr>
              <a:buSzPts val="1000"/>
              <a:buFont typeface="Arial"/>
              <a:buNone/>
            </a:pPr>
            <a:r>
              <a:rPr kumimoji="0" lang="en-US" altLang="ja-JP" sz="1000" kern="0">
                <a:solidFill>
                  <a:srgbClr val="0F1F27"/>
                </a:solidFill>
                <a:latin typeface="Meiryo"/>
                <a:cs typeface="Meiryo"/>
                <a:sym typeface="Meiryo"/>
              </a:rPr>
              <a:t>https://</a:t>
            </a:r>
            <a:r>
              <a:rPr kumimoji="0" lang="en-US" altLang="ja-JP" sz="1000" kern="0" err="1">
                <a:solidFill>
                  <a:srgbClr val="0F1F27"/>
                </a:solidFill>
                <a:latin typeface="Meiryo"/>
                <a:cs typeface="Meiryo"/>
                <a:sym typeface="Meiryo"/>
              </a:rPr>
              <a:t>www.facebook.com</a:t>
            </a:r>
            <a:r>
              <a:rPr kumimoji="0" lang="en-US" altLang="ja-JP" sz="1000" kern="0">
                <a:solidFill>
                  <a:srgbClr val="0F1F27"/>
                </a:solidFill>
                <a:latin typeface="Meiryo"/>
                <a:cs typeface="Meiryo"/>
                <a:sym typeface="Meiryo"/>
              </a:rPr>
              <a:t>/</a:t>
            </a:r>
            <a:r>
              <a:rPr kumimoji="0" lang="en-US" altLang="ja-JP" sz="1000" kern="0" err="1">
                <a:solidFill>
                  <a:srgbClr val="0F1F27"/>
                </a:solidFill>
                <a:latin typeface="Meiryo"/>
                <a:cs typeface="Meiryo"/>
                <a:sym typeface="Meiryo"/>
              </a:rPr>
              <a:t>ARadvancedtechnologyInc</a:t>
            </a:r>
            <a:r>
              <a:rPr kumimoji="0" lang="en-US" altLang="ja-JP" sz="1000" kern="0">
                <a:solidFill>
                  <a:srgbClr val="0F1F27"/>
                </a:solidFill>
                <a:latin typeface="Meiryo"/>
                <a:cs typeface="Meiryo"/>
                <a:sym typeface="Meiryo"/>
              </a:rPr>
              <a:t>/</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p:txBody>
      </p:sp>
      <p:sp>
        <p:nvSpPr>
          <p:cNvPr id="13" name="Google Shape;1538;p45">
            <a:extLst>
              <a:ext uri="{FF2B5EF4-FFF2-40B4-BE49-F238E27FC236}">
                <a16:creationId xmlns:a16="http://schemas.microsoft.com/office/drawing/2014/main" id="{498C485E-F7F5-8C09-F3A5-A21FC53C9CCA}"/>
              </a:ext>
            </a:extLst>
          </p:cNvPr>
          <p:cNvSpPr/>
          <p:nvPr userDrawn="1"/>
        </p:nvSpPr>
        <p:spPr>
          <a:xfrm>
            <a:off x="7188030" y="5445850"/>
            <a:ext cx="3600000" cy="720000"/>
          </a:xfrm>
          <a:prstGeom prst="rect">
            <a:avLst/>
          </a:prstGeom>
          <a:noFill/>
          <a:ln>
            <a:noFill/>
          </a:ln>
        </p:spPr>
        <p:txBody>
          <a:bodyPr spcFirstLastPara="1" wrap="square" lIns="0" tIns="0" rIns="0" bIns="0" anchor="ctr" anchorCtr="0">
            <a:noAutofit/>
          </a:bodyPr>
          <a:lstStyle/>
          <a:p>
            <a:pPr>
              <a:lnSpc>
                <a:spcPct val="150000"/>
              </a:lnSpc>
              <a:buClr>
                <a:srgbClr val="000000"/>
              </a:buClr>
              <a:buSzPts val="1600"/>
              <a:buFont typeface="Arial"/>
              <a:buNone/>
            </a:pPr>
            <a:r>
              <a:rPr kumimoji="0" lang="en-US" altLang="ja-JP" sz="1600" b="1" kern="0" err="1">
                <a:solidFill>
                  <a:srgbClr val="0F1F27"/>
                </a:solidFill>
                <a:latin typeface="Meiryo"/>
                <a:cs typeface="Meiryo"/>
                <a:sym typeface="Meiryo"/>
              </a:rPr>
              <a:t>Qiita</a:t>
            </a:r>
            <a:endParaRPr kumimoji="0" sz="1600" b="1" kern="0">
              <a:solidFill>
                <a:srgbClr val="0F1F27"/>
              </a:solidFill>
              <a:latin typeface="Meiryo"/>
              <a:ea typeface="Meiryo"/>
              <a:cs typeface="Meiryo"/>
              <a:sym typeface="Meiryo"/>
            </a:endParaRPr>
          </a:p>
          <a:p>
            <a:pPr>
              <a:lnSpc>
                <a:spcPct val="150000"/>
              </a:lnSpc>
              <a:buClr>
                <a:srgbClr val="000000"/>
              </a:buClr>
              <a:buSzPts val="800"/>
              <a:buFont typeface="Arial"/>
              <a:buNone/>
            </a:pPr>
            <a:r>
              <a:rPr kumimoji="0" lang="ja-JP" altLang="en-US" sz="800" kern="0">
                <a:solidFill>
                  <a:srgbClr val="0F1F27"/>
                </a:solidFill>
                <a:latin typeface="Meiryo"/>
                <a:cs typeface="Meiryo"/>
                <a:sym typeface="Meiryo"/>
              </a:rPr>
              <a:t>社員が技術情報や学びの記録を発信しております。</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a:p>
            <a:pPr>
              <a:lnSpc>
                <a:spcPct val="150000"/>
              </a:lnSpc>
              <a:buClr>
                <a:srgbClr val="000000"/>
              </a:buClr>
              <a:buSzPts val="1000"/>
              <a:buFont typeface="Arial"/>
              <a:buNone/>
            </a:pPr>
            <a:r>
              <a:rPr kumimoji="0" lang="en-US" altLang="ja-JP" sz="1000" kern="0">
                <a:solidFill>
                  <a:srgbClr val="0F1F27"/>
                </a:solidFill>
                <a:latin typeface="Meiryo"/>
                <a:cs typeface="Meiryo"/>
                <a:sym typeface="Meiryo"/>
              </a:rPr>
              <a:t>https://</a:t>
            </a:r>
            <a:r>
              <a:rPr kumimoji="0" lang="en-US" altLang="ja-JP" sz="1000" kern="0" err="1">
                <a:solidFill>
                  <a:srgbClr val="0F1F27"/>
                </a:solidFill>
                <a:latin typeface="Meiryo"/>
                <a:cs typeface="Meiryo"/>
                <a:sym typeface="Meiryo"/>
              </a:rPr>
              <a:t>qiita.com</a:t>
            </a:r>
            <a:r>
              <a:rPr kumimoji="0" lang="en-US" altLang="ja-JP" sz="1000" kern="0">
                <a:solidFill>
                  <a:srgbClr val="0F1F27"/>
                </a:solidFill>
                <a:latin typeface="Meiryo"/>
                <a:cs typeface="Meiryo"/>
                <a:sym typeface="Meiryo"/>
              </a:rPr>
              <a:t>/organizations/</a:t>
            </a:r>
            <a:r>
              <a:rPr kumimoji="0" lang="en-US" altLang="ja-JP" sz="1000" kern="0" err="1">
                <a:solidFill>
                  <a:srgbClr val="0F1F27"/>
                </a:solidFill>
                <a:latin typeface="Meiryo"/>
                <a:cs typeface="Meiryo"/>
                <a:sym typeface="Meiryo"/>
              </a:rPr>
              <a:t>ari</a:t>
            </a:r>
            <a:r>
              <a:rPr kumimoji="0" lang="en-US" altLang="ja-JP" sz="1000" kern="0">
                <a:solidFill>
                  <a:srgbClr val="0F1F27"/>
                </a:solidFill>
                <a:latin typeface="Meiryo"/>
                <a:cs typeface="Meiryo"/>
                <a:sym typeface="Meiryo"/>
              </a:rPr>
              <a:t>-group</a:t>
            </a:r>
            <a:endParaRPr kumimoji="0" sz="1400" b="0" i="0" kern="0">
              <a:solidFill>
                <a:srgbClr val="000000"/>
              </a:solidFill>
              <a:latin typeface="メイリオ" panose="020B0604030504040204" pitchFamily="50" charset="-128"/>
              <a:ea typeface="メイリオ" panose="020B0604030504040204" pitchFamily="50" charset="-128"/>
              <a:cs typeface="Arial"/>
              <a:sym typeface="Arial"/>
            </a:endParaRPr>
          </a:p>
        </p:txBody>
      </p:sp>
      <p:pic>
        <p:nvPicPr>
          <p:cNvPr id="5" name="図 4" descr="屋内, 建物, 地域, テーブル が含まれている画像&#10;&#10;自動的に生成された説明">
            <a:extLst>
              <a:ext uri="{FF2B5EF4-FFF2-40B4-BE49-F238E27FC236}">
                <a16:creationId xmlns:a16="http://schemas.microsoft.com/office/drawing/2014/main" id="{D1C22502-C402-EB8C-5CD8-734DC8EAF1D6}"/>
              </a:ext>
            </a:extLst>
          </p:cNvPr>
          <p:cNvPicPr>
            <a:picLocks noChangeAspect="1"/>
          </p:cNvPicPr>
          <p:nvPr userDrawn="1"/>
        </p:nvPicPr>
        <p:blipFill>
          <a:blip r:embed="rId5"/>
          <a:srcRect l="12527" r="31451"/>
          <a:stretch/>
        </p:blipFill>
        <p:spPr>
          <a:xfrm>
            <a:off x="1183371" y="692697"/>
            <a:ext cx="4194923" cy="5616029"/>
          </a:xfrm>
          <a:prstGeom prst="rect">
            <a:avLst/>
          </a:prstGeom>
        </p:spPr>
      </p:pic>
    </p:spTree>
    <p:extLst>
      <p:ext uri="{BB962C8B-B14F-4D97-AF65-F5344CB8AC3E}">
        <p14:creationId xmlns:p14="http://schemas.microsoft.com/office/powerpoint/2010/main" val="364267303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1785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 id="2147483651" r:id="rId4"/>
    <p:sldLayoutId id="2147483670" r:id="rId5"/>
    <p:sldLayoutId id="2147483671" r:id="rId6"/>
    <p:sldLayoutId id="2147483667" r:id="rId7"/>
    <p:sldLayoutId id="2147483668" r:id="rId8"/>
    <p:sldLayoutId id="2147483661" r:id="rId9"/>
    <p:sldLayoutId id="2147483662" r:id="rId10"/>
    <p:sldLayoutId id="2147483655" r:id="rId11"/>
    <p:sldLayoutId id="2147483675" r:id="rId12"/>
    <p:sldLayoutId id="2147483677" r:id="rId13"/>
    <p:sldLayoutId id="2147483678" r:id="rId14"/>
    <p:sldLayoutId id="2147483684" r:id="rId15"/>
    <p:sldLayoutId id="2147483680" r:id="rId16"/>
    <p:sldLayoutId id="2147483681" r:id="rId17"/>
    <p:sldLayoutId id="2147483683" r:id="rId18"/>
    <p:sldLayoutId id="2147483685" r:id="rId19"/>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11">
          <p15:clr>
            <a:srgbClr val="F26B43"/>
          </p15:clr>
        </p15:guide>
        <p15:guide id="3" pos="7469">
          <p15:clr>
            <a:srgbClr val="F26B43"/>
          </p15:clr>
        </p15:guide>
        <p15:guide id="10" pos="483">
          <p15:clr>
            <a:srgbClr val="F26B43"/>
          </p15:clr>
        </p15:guide>
        <p15:guide id="11" pos="7197">
          <p15:clr>
            <a:srgbClr val="F26B43"/>
          </p15:clr>
        </p15:guide>
        <p15:guide id="12" orient="horz" pos="278">
          <p15:clr>
            <a:srgbClr val="F26B43"/>
          </p15:clr>
        </p15:guide>
        <p15:guide id="13"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microsoft.com/office/2018/10/relationships/comments" Target="../comments/modernComment_7FFFF900_A82487C9.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7FFFF966_5F99BF1C.xm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svg"/><Relationship Id="rId39" Type="http://schemas.openxmlformats.org/officeDocument/2006/relationships/image" Target="../media/image67.svg"/><Relationship Id="rId21" Type="http://schemas.openxmlformats.org/officeDocument/2006/relationships/image" Target="../media/image49.png"/><Relationship Id="rId34" Type="http://schemas.openxmlformats.org/officeDocument/2006/relationships/image" Target="../media/image62.png"/><Relationship Id="rId7" Type="http://schemas.openxmlformats.org/officeDocument/2006/relationships/image" Target="../media/image35.png"/><Relationship Id="rId2" Type="http://schemas.openxmlformats.org/officeDocument/2006/relationships/notesSlide" Target="../notesSlides/notesSlide8.xml"/><Relationship Id="rId16" Type="http://schemas.openxmlformats.org/officeDocument/2006/relationships/image" Target="../media/image44.png"/><Relationship Id="rId20" Type="http://schemas.openxmlformats.org/officeDocument/2006/relationships/image" Target="../media/image48.jpeg"/><Relationship Id="rId29" Type="http://schemas.openxmlformats.org/officeDocument/2006/relationships/image" Target="../media/image57.png"/><Relationship Id="rId41"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39.svg"/><Relationship Id="rId24" Type="http://schemas.openxmlformats.org/officeDocument/2006/relationships/image" Target="../media/image52.svg"/><Relationship Id="rId32" Type="http://schemas.openxmlformats.org/officeDocument/2006/relationships/image" Target="../media/image60.svg"/><Relationship Id="rId37" Type="http://schemas.openxmlformats.org/officeDocument/2006/relationships/image" Target="../media/image65.svg"/><Relationship Id="rId40" Type="http://schemas.openxmlformats.org/officeDocument/2006/relationships/image" Target="../media/image68.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svg"/><Relationship Id="rId36" Type="http://schemas.openxmlformats.org/officeDocument/2006/relationships/image" Target="../media/image64.png"/><Relationship Id="rId10" Type="http://schemas.openxmlformats.org/officeDocument/2006/relationships/image" Target="../media/image38.png"/><Relationship Id="rId19" Type="http://schemas.openxmlformats.org/officeDocument/2006/relationships/image" Target="../media/image47.jpeg"/><Relationship Id="rId31" Type="http://schemas.openxmlformats.org/officeDocument/2006/relationships/image" Target="../media/image59.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58.svg"/><Relationship Id="rId35" Type="http://schemas.openxmlformats.org/officeDocument/2006/relationships/image" Target="../media/image63.png"/><Relationship Id="rId8" Type="http://schemas.openxmlformats.org/officeDocument/2006/relationships/image" Target="../media/image36.png"/><Relationship Id="rId3"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7FFFF97F_9B986F02.xml"/><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78.png"/><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9.png"/><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microsoft.com/office/2018/10/relationships/comments" Target="../comments/modernComment_7FFFF978_F54D8CDA.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microsoft.com/office/2018/10/relationships/comments" Target="../comments/modernComment_7FFFF955_C7E82B94.xml"/><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microsoft.com/office/2018/10/relationships/comments" Target="../comments/modernComment_7FFFF97C_6B76F00B.xml"/><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3">
            <a:extLst>
              <a:ext uri="{FF2B5EF4-FFF2-40B4-BE49-F238E27FC236}">
                <a16:creationId xmlns:a16="http://schemas.microsoft.com/office/drawing/2014/main" id="{43C393B7-D674-776E-D3F7-1999327C86EA}"/>
              </a:ext>
            </a:extLst>
          </p:cNvPr>
          <p:cNvSpPr txBox="1">
            <a:spLocks/>
          </p:cNvSpPr>
          <p:nvPr/>
        </p:nvSpPr>
        <p:spPr>
          <a:xfrm>
            <a:off x="1775400" y="5502860"/>
            <a:ext cx="3249287" cy="529504"/>
          </a:xfrm>
          <a:prstGeom prst="rect">
            <a:avLst/>
          </a:prstGeom>
        </p:spPr>
        <p:txBody>
          <a:bodyPr wrap="none" lIns="0" tIns="45720" rIns="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100">
                <a:solidFill>
                  <a:schemeClr val="bg1"/>
                </a:solidFill>
                <a:latin typeface="Meiryo" panose="020B0604030504040204" pitchFamily="34" charset="-128"/>
                <a:ea typeface="Meiryo" panose="020B0604030504040204" pitchFamily="34" charset="-128"/>
              </a:rPr>
              <a:t>AR</a:t>
            </a:r>
            <a:r>
              <a:rPr lang="ja-JP" altLang="en-US" sz="1100">
                <a:solidFill>
                  <a:schemeClr val="bg1"/>
                </a:solidFill>
                <a:latin typeface="Meiryo" panose="020B0604030504040204" pitchFamily="34" charset="-128"/>
                <a:ea typeface="Meiryo" panose="020B0604030504040204" pitchFamily="34" charset="-128"/>
              </a:rPr>
              <a:t>アドバンストテクノロジ株式会社（</a:t>
            </a:r>
            <a:r>
              <a:rPr lang="en-US" altLang="ja-JP" sz="1100">
                <a:solidFill>
                  <a:schemeClr val="bg1"/>
                </a:solidFill>
                <a:latin typeface="Meiryo" panose="020B0604030504040204" pitchFamily="34" charset="-128"/>
                <a:ea typeface="Meiryo" panose="020B0604030504040204" pitchFamily="34" charset="-128"/>
              </a:rPr>
              <a:t>ARI)</a:t>
            </a:r>
          </a:p>
          <a:p>
            <a:pPr marL="0" indent="0">
              <a:buNone/>
            </a:pPr>
            <a:r>
              <a:rPr lang="ja-JP" altLang="en-US" sz="1100">
                <a:solidFill>
                  <a:schemeClr val="bg1"/>
                </a:solidFill>
                <a:latin typeface="Meiryo" panose="020B0604030504040204" pitchFamily="34" charset="-128"/>
                <a:ea typeface="Meiryo" panose="020B0604030504040204" pitchFamily="34" charset="-128"/>
              </a:rPr>
              <a:t>エクスペリエンス＆テクノロジーユニット（</a:t>
            </a:r>
            <a:r>
              <a:rPr lang="en-US" altLang="ja-JP" sz="1100">
                <a:solidFill>
                  <a:schemeClr val="bg1"/>
                </a:solidFill>
                <a:latin typeface="Meiryo" panose="020B0604030504040204" pitchFamily="34" charset="-128"/>
                <a:ea typeface="Meiryo" panose="020B0604030504040204" pitchFamily="34" charset="-128"/>
              </a:rPr>
              <a:t>XTU</a:t>
            </a:r>
            <a:r>
              <a:rPr lang="ja-JP" altLang="en-US" sz="1100">
                <a:solidFill>
                  <a:schemeClr val="bg1"/>
                </a:solidFill>
                <a:latin typeface="Meiryo" panose="020B0604030504040204" pitchFamily="34" charset="-128"/>
                <a:ea typeface="Meiryo" panose="020B0604030504040204" pitchFamily="34" charset="-128"/>
              </a:rPr>
              <a:t>）</a:t>
            </a:r>
          </a:p>
        </p:txBody>
      </p:sp>
      <p:grpSp>
        <p:nvGrpSpPr>
          <p:cNvPr id="9" name="グループ化 8">
            <a:extLst>
              <a:ext uri="{FF2B5EF4-FFF2-40B4-BE49-F238E27FC236}">
                <a16:creationId xmlns:a16="http://schemas.microsoft.com/office/drawing/2014/main" id="{B4EF6539-113F-E213-EDCC-7A3C3909513A}"/>
              </a:ext>
            </a:extLst>
          </p:cNvPr>
          <p:cNvGrpSpPr/>
          <p:nvPr/>
        </p:nvGrpSpPr>
        <p:grpSpPr>
          <a:xfrm>
            <a:off x="1775400" y="2817201"/>
            <a:ext cx="7801190" cy="975403"/>
            <a:chOff x="1775400" y="2731888"/>
            <a:chExt cx="7801190" cy="975403"/>
          </a:xfrm>
        </p:grpSpPr>
        <p:sp>
          <p:nvSpPr>
            <p:cNvPr id="3" name="テキスト ボックス 2">
              <a:extLst>
                <a:ext uri="{FF2B5EF4-FFF2-40B4-BE49-F238E27FC236}">
                  <a16:creationId xmlns:a16="http://schemas.microsoft.com/office/drawing/2014/main" id="{50922CD6-FE8D-7E24-7E5A-D2E0E6B9B0A9}"/>
                </a:ext>
              </a:extLst>
            </p:cNvPr>
            <p:cNvSpPr txBox="1"/>
            <p:nvPr/>
          </p:nvSpPr>
          <p:spPr>
            <a:xfrm>
              <a:off x="2135450" y="2731888"/>
              <a:ext cx="5756384" cy="527837"/>
            </a:xfrm>
            <a:prstGeom prst="rect">
              <a:avLst/>
            </a:prstGeom>
            <a:noFill/>
          </p:spPr>
          <p:txBody>
            <a:bodyPr wrap="none" lIns="0" tIns="0" rIns="0" bIns="0" rtlCol="0" anchor="ctr" anchorCtr="1">
              <a:spAutoFit/>
            </a:bodyPr>
            <a:lstStyle/>
            <a:p>
              <a:pPr>
                <a:lnSpc>
                  <a:spcPct val="130000"/>
                </a:lnSpc>
              </a:pPr>
              <a:r>
                <a:rPr lang="ja-JP" altLang="en-US" sz="2800">
                  <a:solidFill>
                    <a:schemeClr val="bg1"/>
                  </a:solidFill>
                  <a:latin typeface="Meiryo" panose="020B0604030504040204" pitchFamily="34" charset="-128"/>
                  <a:ea typeface="Meiryo" panose="020B0604030504040204" pitchFamily="34" charset="-128"/>
                  <a:cs typeface="+mn-lt"/>
                </a:rPr>
                <a:t>アプリ開発チーム（</a:t>
              </a:r>
              <a:r>
                <a:rPr lang="en-US" altLang="ja-JP" sz="2800" dirty="0">
                  <a:solidFill>
                    <a:schemeClr val="bg1"/>
                  </a:solidFill>
                  <a:latin typeface="Meiryo" panose="020B0604030504040204" pitchFamily="34" charset="-128"/>
                  <a:ea typeface="Meiryo" panose="020B0604030504040204" pitchFamily="34" charset="-128"/>
                  <a:cs typeface="+mn-lt"/>
                </a:rPr>
                <a:t>XTU</a:t>
              </a:r>
              <a:r>
                <a:rPr lang="ja-JP" altLang="en-US" sz="2800">
                  <a:solidFill>
                    <a:schemeClr val="bg1"/>
                  </a:solidFill>
                  <a:latin typeface="Meiryo" panose="020B0604030504040204" pitchFamily="34" charset="-128"/>
                  <a:ea typeface="Meiryo" panose="020B0604030504040204" pitchFamily="34" charset="-128"/>
                  <a:cs typeface="+mn-lt"/>
                </a:rPr>
                <a:t>）のご紹介</a:t>
              </a:r>
              <a:endParaRPr lang="en-US" altLang="ja-JP" dirty="0">
                <a:latin typeface="Meiryo" panose="020B0604030504040204" pitchFamily="34" charset="-128"/>
                <a:ea typeface="Meiryo" panose="020B0604030504040204" pitchFamily="34" charset="-128"/>
              </a:endParaRPr>
            </a:p>
          </p:txBody>
        </p:sp>
        <p:cxnSp>
          <p:nvCxnSpPr>
            <p:cNvPr id="10" name="直線コネクタ 9">
              <a:extLst>
                <a:ext uri="{FF2B5EF4-FFF2-40B4-BE49-F238E27FC236}">
                  <a16:creationId xmlns:a16="http://schemas.microsoft.com/office/drawing/2014/main" id="{D62C3624-306D-E885-0F05-8448913CDFC0}"/>
                </a:ext>
              </a:extLst>
            </p:cNvPr>
            <p:cNvCxnSpPr>
              <a:cxnSpLocks/>
            </p:cNvCxnSpPr>
            <p:nvPr/>
          </p:nvCxnSpPr>
          <p:spPr>
            <a:xfrm>
              <a:off x="1775400" y="2731888"/>
              <a:ext cx="0" cy="975403"/>
            </a:xfrm>
            <a:prstGeom prst="line">
              <a:avLst/>
            </a:prstGeom>
            <a:ln w="47625">
              <a:solidFill>
                <a:srgbClr val="A4C4EB"/>
              </a:solidFill>
            </a:ln>
          </p:spPr>
          <p:style>
            <a:lnRef idx="2">
              <a:schemeClr val="accent1"/>
            </a:lnRef>
            <a:fillRef idx="0">
              <a:schemeClr val="accent1"/>
            </a:fillRef>
            <a:effectRef idx="1">
              <a:schemeClr val="accent1"/>
            </a:effectRef>
            <a:fontRef idx="minor">
              <a:schemeClr val="tx1"/>
            </a:fontRef>
          </p:style>
        </p:cxnSp>
        <p:sp>
          <p:nvSpPr>
            <p:cNvPr id="5" name="テキスト ボックス 4">
              <a:extLst>
                <a:ext uri="{FF2B5EF4-FFF2-40B4-BE49-F238E27FC236}">
                  <a16:creationId xmlns:a16="http://schemas.microsoft.com/office/drawing/2014/main" id="{D067444C-7F70-FE2B-35AD-C2EADE4C7A52}"/>
                </a:ext>
              </a:extLst>
            </p:cNvPr>
            <p:cNvSpPr txBox="1"/>
            <p:nvPr/>
          </p:nvSpPr>
          <p:spPr>
            <a:xfrm>
              <a:off x="2135450" y="3330265"/>
              <a:ext cx="7441140" cy="377026"/>
            </a:xfrm>
            <a:prstGeom prst="rect">
              <a:avLst/>
            </a:prstGeom>
            <a:noFill/>
          </p:spPr>
          <p:txBody>
            <a:bodyPr wrap="none" lIns="0" tIns="0" rIns="0" bIns="0" rtlCol="0" anchor="ctr" anchorCtr="1">
              <a:spAutoFit/>
            </a:bodyPr>
            <a:lstStyle/>
            <a:p>
              <a:pPr>
                <a:lnSpc>
                  <a:spcPct val="130000"/>
                </a:lnSpc>
              </a:pPr>
              <a:r>
                <a:rPr lang="en-US" altLang="ja-JP" sz="2000" dirty="0">
                  <a:solidFill>
                    <a:schemeClr val="bg1"/>
                  </a:solidFill>
                  <a:latin typeface="Meiryo" panose="020B0604030504040204" pitchFamily="34" charset="-128"/>
                  <a:ea typeface="Meiryo" panose="020B0604030504040204" pitchFamily="34" charset="-128"/>
                </a:rPr>
                <a:t>― </a:t>
              </a:r>
              <a:r>
                <a:rPr lang="ja-JP" altLang="en-US" sz="2000">
                  <a:solidFill>
                    <a:schemeClr val="bg1"/>
                  </a:solidFill>
                  <a:latin typeface="Meiryo" panose="020B0604030504040204" pitchFamily="34" charset="-128"/>
                  <a:ea typeface="Meiryo" panose="020B0604030504040204" pitchFamily="34" charset="-128"/>
                  <a:cs typeface="+mn-lt"/>
                </a:rPr>
                <a:t>デザインとエンジニアリングの融合による新しい価値創出</a:t>
              </a:r>
              <a:r>
                <a:rPr lang="ja-JP" altLang="en-US" sz="2000">
                  <a:solidFill>
                    <a:schemeClr val="bg1"/>
                  </a:solidFill>
                  <a:latin typeface="Meiryo" panose="020B0604030504040204" pitchFamily="34" charset="-128"/>
                  <a:ea typeface="Meiryo" panose="020B0604030504040204" pitchFamily="34" charset="-128"/>
                </a:rPr>
                <a:t> </a:t>
              </a:r>
              <a:r>
                <a:rPr lang="en-US" altLang="ja-JP" sz="2000" dirty="0">
                  <a:solidFill>
                    <a:schemeClr val="bg1"/>
                  </a:solidFill>
                  <a:latin typeface="Meiryo" panose="020B0604030504040204" pitchFamily="34" charset="-128"/>
                  <a:ea typeface="Meiryo" panose="020B0604030504040204" pitchFamily="34" charset="-128"/>
                </a:rPr>
                <a:t>―</a:t>
              </a:r>
              <a:endParaRPr kumimoji="1" lang="ja-JP" altLang="en-US" sz="2000">
                <a:solidFill>
                  <a:schemeClr val="bg1"/>
                </a:solidFill>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2820966345"/>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47AAE-2026-68D8-F339-B769EDB63F0F}"/>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C85ADB0D-B2E9-A7E2-F5AB-6B564FC861FC}"/>
              </a:ext>
            </a:extLst>
          </p:cNvPr>
          <p:cNvSpPr txBox="1"/>
          <p:nvPr/>
        </p:nvSpPr>
        <p:spPr>
          <a:xfrm>
            <a:off x="945183" y="440633"/>
            <a:ext cx="7107715" cy="377026"/>
          </a:xfrm>
          <a:prstGeom prst="rect">
            <a:avLst/>
          </a:prstGeom>
          <a:noFill/>
        </p:spPr>
        <p:txBody>
          <a:bodyPr wrap="none" lIns="0" tIns="0" rIns="0" bIns="0" rtlCol="0" anchor="t" anchorCtr="0">
            <a:spAutoFit/>
          </a:bodyPr>
          <a:lstStyle/>
          <a:p>
            <a:pPr>
              <a:lnSpc>
                <a:spcPct val="130000"/>
              </a:lnSpc>
              <a:spcBef>
                <a:spcPts val="100"/>
              </a:spcBef>
            </a:pPr>
            <a:r>
              <a:rPr lang="ja-JP" sz="2000" b="1">
                <a:solidFill>
                  <a:srgbClr val="0B3274"/>
                </a:solidFill>
                <a:latin typeface="Meiryo"/>
                <a:ea typeface="Meiryo"/>
                <a:cs typeface="+mn-lt"/>
              </a:rPr>
              <a:t>業務理解 × UI/UX × 開発力 でご支援できるプロジェクト例</a:t>
            </a:r>
            <a:endParaRPr lang="en-US" dirty="0"/>
          </a:p>
        </p:txBody>
      </p:sp>
      <p:graphicFrame>
        <p:nvGraphicFramePr>
          <p:cNvPr id="5" name="表 4">
            <a:extLst>
              <a:ext uri="{FF2B5EF4-FFF2-40B4-BE49-F238E27FC236}">
                <a16:creationId xmlns:a16="http://schemas.microsoft.com/office/drawing/2014/main" id="{030216C0-6CD1-F825-6557-41B24E3A5485}"/>
              </a:ext>
            </a:extLst>
          </p:cNvPr>
          <p:cNvGraphicFramePr>
            <a:graphicFrameLocks noGrp="1"/>
          </p:cNvGraphicFramePr>
          <p:nvPr>
            <p:extLst>
              <p:ext uri="{D42A27DB-BD31-4B8C-83A1-F6EECF244321}">
                <p14:modId xmlns:p14="http://schemas.microsoft.com/office/powerpoint/2010/main" val="2487667452"/>
              </p:ext>
            </p:extLst>
          </p:nvPr>
        </p:nvGraphicFramePr>
        <p:xfrm>
          <a:off x="768990" y="1670807"/>
          <a:ext cx="10658467" cy="4632024"/>
        </p:xfrm>
        <a:graphic>
          <a:graphicData uri="http://schemas.openxmlformats.org/drawingml/2006/table">
            <a:tbl>
              <a:tblPr/>
              <a:tblGrid>
                <a:gridCol w="2986155">
                  <a:extLst>
                    <a:ext uri="{9D8B030D-6E8A-4147-A177-3AD203B41FA5}">
                      <a16:colId xmlns:a16="http://schemas.microsoft.com/office/drawing/2014/main" val="3677884098"/>
                    </a:ext>
                  </a:extLst>
                </a:gridCol>
                <a:gridCol w="3657600">
                  <a:extLst>
                    <a:ext uri="{9D8B030D-6E8A-4147-A177-3AD203B41FA5}">
                      <a16:colId xmlns:a16="http://schemas.microsoft.com/office/drawing/2014/main" val="2817181025"/>
                    </a:ext>
                  </a:extLst>
                </a:gridCol>
                <a:gridCol w="4014712">
                  <a:extLst>
                    <a:ext uri="{9D8B030D-6E8A-4147-A177-3AD203B41FA5}">
                      <a16:colId xmlns:a16="http://schemas.microsoft.com/office/drawing/2014/main" val="2657124702"/>
                    </a:ext>
                  </a:extLst>
                </a:gridCol>
              </a:tblGrid>
              <a:tr h="426379">
                <a:tc>
                  <a:txBody>
                    <a:bodyPr/>
                    <a:lstStyle/>
                    <a:p>
                      <a:pPr lvl="0" algn="ctr">
                        <a:lnSpc>
                          <a:spcPts val="1650"/>
                        </a:lnSpc>
                        <a:buNone/>
                      </a:pPr>
                      <a:r>
                        <a:rPr lang="ja-JP" sz="1000" b="0" i="0" u="none" strike="noStrike" noProof="0">
                          <a:solidFill>
                            <a:srgbClr val="FFFFFF"/>
                          </a:solidFill>
                          <a:effectLst/>
                        </a:rPr>
                        <a:t>支援テーマ／プロジェクト例</a:t>
                      </a:r>
                      <a:r>
                        <a:rPr lang="ja-JP" altLang="en-US" sz="1000" b="0" i="0">
                          <a:solidFill>
                            <a:srgbClr val="000000"/>
                          </a:solidFill>
                          <a:effectLst/>
                          <a:latin typeface="Meiryo"/>
                        </a:rPr>
                        <a:t>​</a:t>
                      </a:r>
                      <a:endParaRPr lang="ja-JP" altLang="en-US" sz="1800" b="0" i="0">
                        <a:solidFill>
                          <a:srgbClr val="000000"/>
                        </a:solidFill>
                        <a:effectLst/>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solidFill>
                      <a:srgbClr val="0B3274"/>
                    </a:solidFill>
                  </a:tcPr>
                </a:tc>
                <a:tc>
                  <a:txBody>
                    <a:bodyPr/>
                    <a:lstStyle/>
                    <a:p>
                      <a:pPr lvl="0" algn="ctr">
                        <a:lnSpc>
                          <a:spcPts val="1650"/>
                        </a:lnSpc>
                        <a:buNone/>
                      </a:pPr>
                      <a:r>
                        <a:rPr lang="ja-JP" altLang="en-US" sz="1000" b="0" i="0" u="none" strike="noStrike" noProof="0">
                          <a:solidFill>
                            <a:srgbClr val="FFFFFF"/>
                          </a:solidFill>
                          <a:effectLst/>
                          <a:latin typeface="メイリオ"/>
                          <a:ea typeface="メイリオ"/>
                        </a:rPr>
                        <a:t>よくある課題・お悩み</a:t>
                      </a:r>
                      <a:endParaRPr lang="ja-JP" altLang="en-US" sz="1000" b="0" i="0">
                        <a:solidFill>
                          <a:srgbClr val="FFFFFF"/>
                        </a:solidFill>
                        <a:effectLst/>
                        <a:ea typeface="Meiryo"/>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solidFill>
                      <a:srgbClr val="0B3274"/>
                    </a:solidFill>
                  </a:tcPr>
                </a:tc>
                <a:tc>
                  <a:txBody>
                    <a:bodyPr/>
                    <a:lstStyle/>
                    <a:p>
                      <a:pPr lvl="0" algn="ctr">
                        <a:lnSpc>
                          <a:spcPts val="1650"/>
                        </a:lnSpc>
                        <a:buNone/>
                      </a:pPr>
                      <a:r>
                        <a:rPr lang="ja-JP" sz="1000" b="0" i="0" u="none" strike="noStrike" noProof="0">
                          <a:solidFill>
                            <a:srgbClr val="FFFFFF"/>
                          </a:solidFill>
                          <a:effectLst/>
                        </a:rPr>
                        <a:t>当社のアプローチ／提供価値</a:t>
                      </a:r>
                      <a:endParaRPr lang="ja-JP" altLang="en-US" sz="1000" b="0" i="0">
                        <a:solidFill>
                          <a:srgbClr val="FFFFFF"/>
                        </a:solidFill>
                        <a:effectLst/>
                        <a:ea typeface="Meiryo"/>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solidFill>
                      <a:srgbClr val="0B3274"/>
                    </a:solidFill>
                  </a:tcPr>
                </a:tc>
                <a:extLst>
                  <a:ext uri="{0D108BD9-81ED-4DB2-BD59-A6C34878D82A}">
                    <a16:rowId xmlns:a16="http://schemas.microsoft.com/office/drawing/2014/main" val="2040628084"/>
                  </a:ext>
                </a:extLst>
              </a:tr>
              <a:tr h="1065947">
                <a:tc>
                  <a:txBody>
                    <a:bodyPr/>
                    <a:lstStyle/>
                    <a:p>
                      <a:pPr algn="l"/>
                      <a:r>
                        <a:rPr lang="en-US" altLang="ja-JP" sz="1400" b="1" dirty="0">
                          <a:solidFill>
                            <a:srgbClr val="0B3274"/>
                          </a:solidFill>
                          <a:latin typeface="Meiryo"/>
                          <a:ea typeface="Meiryo"/>
                        </a:rPr>
                        <a:t>1. </a:t>
                      </a:r>
                      <a:r>
                        <a:rPr lang="ja-JP" altLang="ja-JP" sz="1400" b="1">
                          <a:solidFill>
                            <a:srgbClr val="0B3274"/>
                          </a:solidFill>
                          <a:latin typeface="Meiryo"/>
                          <a:ea typeface="Meiryo"/>
                        </a:rPr>
                        <a:t>業務システムのリニューアル</a:t>
                      </a:r>
                      <a:endParaRPr lang="ja-JP" altLang="en-US" sz="1400" b="1" i="0" u="none" strike="noStrike" noProof="0">
                        <a:solidFill>
                          <a:srgbClr val="0B3274"/>
                        </a:solidFill>
                        <a:latin typeface="Meiryo"/>
                        <a:ea typeface="Meiryo"/>
                      </a:endParaRPr>
                    </a:p>
                    <a:p>
                      <a:pPr lvl="0" algn="l">
                        <a:buNone/>
                      </a:pPr>
                      <a:r>
                        <a:rPr lang="ja-JP" altLang="ja-JP" sz="1400" b="1">
                          <a:solidFill>
                            <a:srgbClr val="0B3274"/>
                          </a:solidFill>
                          <a:latin typeface="Meiryo"/>
                          <a:ea typeface="Meiryo"/>
                        </a:rPr>
                        <a:t>　（</a:t>
                      </a:r>
                      <a:r>
                        <a:rPr lang="en-US" altLang="ja-JP" sz="1400" b="1" dirty="0">
                          <a:solidFill>
                            <a:srgbClr val="0B3274"/>
                          </a:solidFill>
                          <a:latin typeface="Meiryo"/>
                          <a:ea typeface="Meiryo"/>
                        </a:rPr>
                        <a:t>UI/UX</a:t>
                      </a:r>
                      <a:r>
                        <a:rPr lang="ja-JP" altLang="ja-JP" sz="1400" b="1">
                          <a:solidFill>
                            <a:srgbClr val="0B3274"/>
                          </a:solidFill>
                          <a:latin typeface="Meiryo"/>
                          <a:ea typeface="Meiryo"/>
                        </a:rPr>
                        <a:t>改善）</a:t>
                      </a:r>
                      <a:endParaRPr lang="ja-JP" altLang="en-US" sz="1400" b="1" i="0" u="none" strike="noStrike" noProof="0">
                        <a:solidFill>
                          <a:srgbClr val="0B3274"/>
                        </a:solidFill>
                        <a:latin typeface="Meiryo"/>
                        <a:ea typeface="Meiryo"/>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tc>
                  <a:txBody>
                    <a:bodyPr/>
                    <a:lstStyle/>
                    <a:p>
                      <a:pPr marL="171450" lvl="0" indent="-171450">
                        <a:lnSpc>
                          <a:spcPct val="130000"/>
                        </a:lnSpc>
                        <a:spcBef>
                          <a:spcPts val="0"/>
                        </a:spcBef>
                        <a:buFont typeface="Wingdings" pitchFamily="2" charset="2"/>
                        <a:buChar char="l"/>
                      </a:pPr>
                      <a:r>
                        <a:rPr lang="ja-JP" sz="1000" b="0" i="0" u="none" strike="noStrike" noProof="0">
                          <a:solidFill>
                            <a:srgbClr val="3A3A3A"/>
                          </a:solidFill>
                          <a:latin typeface="メイリオ"/>
                          <a:ea typeface="メイリオ"/>
                        </a:rPr>
                        <a:t>機能</a:t>
                      </a:r>
                      <a:r>
                        <a:rPr lang="ja-JP" altLang="en-US" sz="1000" b="0" i="0" u="none" strike="noStrike" noProof="0">
                          <a:solidFill>
                            <a:srgbClr val="3A3A3A"/>
                          </a:solidFill>
                          <a:latin typeface="メイリオ"/>
                          <a:ea typeface="メイリオ"/>
                        </a:rPr>
                        <a:t>追加で</a:t>
                      </a:r>
                      <a:r>
                        <a:rPr lang="en-US" altLang="ja-JP" sz="1000" b="0" i="0" u="none" strike="noStrike" noProof="0">
                          <a:solidFill>
                            <a:srgbClr val="3A3A3A"/>
                          </a:solidFill>
                          <a:latin typeface="メイリオ"/>
                          <a:ea typeface="メイリオ"/>
                        </a:rPr>
                        <a:t>UI</a:t>
                      </a:r>
                      <a:r>
                        <a:rPr lang="ja-JP" altLang="en-US" sz="1000" b="0" i="0" u="none" strike="noStrike" noProof="0">
                          <a:solidFill>
                            <a:srgbClr val="3A3A3A"/>
                          </a:solidFill>
                          <a:latin typeface="メイリオ"/>
                          <a:ea typeface="メイリオ"/>
                        </a:rPr>
                        <a:t>が複雑化</a:t>
                      </a:r>
                      <a:r>
                        <a:rPr lang="ja-JP" sz="1000" b="0" i="0" u="none" strike="noStrike" noProof="0">
                          <a:solidFill>
                            <a:srgbClr val="3A3A3A"/>
                          </a:solidFill>
                          <a:latin typeface="メイリオ"/>
                          <a:ea typeface="メイリオ"/>
                        </a:rPr>
                        <a:t>し</a:t>
                      </a:r>
                      <a:r>
                        <a:rPr lang="ja-JP" altLang="en-US" sz="1000" b="0" i="0" u="none" strike="noStrike" noProof="0">
                          <a:solidFill>
                            <a:srgbClr val="3A3A3A"/>
                          </a:solidFill>
                          <a:latin typeface="メイリオ"/>
                          <a:ea typeface="メイリオ"/>
                        </a:rPr>
                        <a:t>、操作負担が増大</a:t>
                      </a:r>
                      <a:endParaRPr lang="ja-JP" altLang="en-US"/>
                    </a:p>
                    <a:p>
                      <a:pPr marL="171450" lvl="0" indent="-171450">
                        <a:lnSpc>
                          <a:spcPct val="130000"/>
                        </a:lnSpc>
                        <a:spcBef>
                          <a:spcPts val="0"/>
                        </a:spcBef>
                        <a:buFont typeface="Wingdings" pitchFamily="2" charset="2"/>
                        <a:buChar char="l"/>
                      </a:pPr>
                      <a:r>
                        <a:rPr lang="ja-JP" sz="1000" b="0" i="0" u="none" strike="noStrike" noProof="0">
                          <a:solidFill>
                            <a:srgbClr val="3A3A3A"/>
                          </a:solidFill>
                          <a:latin typeface="メイリオ"/>
                          <a:ea typeface="メイリオ"/>
                        </a:rPr>
                        <a:t>属人化し</a:t>
                      </a:r>
                      <a:r>
                        <a:rPr lang="ja-JP" altLang="en-US" sz="1000" b="0" i="0" u="none" strike="noStrike" noProof="0">
                          <a:solidFill>
                            <a:srgbClr val="3A3A3A"/>
                          </a:solidFill>
                          <a:latin typeface="メイリオ"/>
                          <a:ea typeface="メイリオ"/>
                        </a:rPr>
                        <a:t>ており、改修の</a:t>
                      </a:r>
                      <a:r>
                        <a:rPr lang="ja-JP" sz="1000" b="0" i="0" u="none" strike="noStrike" noProof="0">
                          <a:solidFill>
                            <a:srgbClr val="3A3A3A"/>
                          </a:solidFill>
                          <a:latin typeface="メイリオ"/>
                          <a:ea typeface="メイリオ"/>
                        </a:rPr>
                        <a:t>た</a:t>
                      </a:r>
                      <a:r>
                        <a:rPr lang="ja-JP" altLang="en-US" sz="1000" b="0" i="0" u="none" strike="noStrike" noProof="0">
                          <a:solidFill>
                            <a:srgbClr val="3A3A3A"/>
                          </a:solidFill>
                          <a:latin typeface="メイリオ"/>
                          <a:ea typeface="メイリオ"/>
                        </a:rPr>
                        <a:t>びに仕様</a:t>
                      </a:r>
                      <a:r>
                        <a:rPr lang="ja-JP" sz="1000" b="0" i="0" u="none" strike="noStrike" noProof="0">
                          <a:solidFill>
                            <a:srgbClr val="3A3A3A"/>
                          </a:solidFill>
                          <a:latin typeface="メイリオ"/>
                          <a:ea typeface="メイリオ"/>
                        </a:rPr>
                        <a:t>が</a:t>
                      </a:r>
                      <a:r>
                        <a:rPr lang="ja-JP" altLang="en-US" sz="1000" b="0" i="0" u="none" strike="noStrike" noProof="0">
                          <a:solidFill>
                            <a:srgbClr val="3A3A3A"/>
                          </a:solidFill>
                          <a:latin typeface="メイリオ"/>
                          <a:ea typeface="メイリオ"/>
                        </a:rPr>
                        <a:t>混乱</a:t>
                      </a:r>
                      <a:endParaRPr lang="ja-JP" b="0" i="0" u="none" strike="noStrike" noProof="0"/>
                    </a:p>
                    <a:p>
                      <a:pPr marL="171450" lvl="0" indent="-171450">
                        <a:lnSpc>
                          <a:spcPct val="130000"/>
                        </a:lnSpc>
                        <a:spcBef>
                          <a:spcPts val="0"/>
                        </a:spcBef>
                        <a:buFont typeface="Wingdings" pitchFamily="2" charset="2"/>
                        <a:buChar char="l"/>
                      </a:pPr>
                      <a:r>
                        <a:rPr lang="ja-JP" altLang="en-US" sz="1000" b="0" i="0" u="none" strike="noStrike" noProof="0">
                          <a:solidFill>
                            <a:srgbClr val="3A3A3A"/>
                          </a:solidFill>
                          <a:latin typeface="メイリオ"/>
                          <a:ea typeface="メイリオ"/>
                        </a:rPr>
                        <a:t>現場から改善要望が上がる</a:t>
                      </a:r>
                      <a:r>
                        <a:rPr lang="ja-JP" sz="1000" b="0" i="0" u="none" strike="noStrike" noProof="0">
                          <a:solidFill>
                            <a:srgbClr val="3A3A3A"/>
                          </a:solidFill>
                          <a:latin typeface="メイリオ"/>
                          <a:ea typeface="メイリオ"/>
                        </a:rPr>
                        <a:t>が</a:t>
                      </a:r>
                      <a:r>
                        <a:rPr lang="ja-JP" altLang="en-US" sz="1000" b="0" i="0" u="none" strike="noStrike" noProof="0">
                          <a:solidFill>
                            <a:srgbClr val="3A3A3A"/>
                          </a:solidFill>
                          <a:latin typeface="メイリオ"/>
                          <a:ea typeface="メイリオ"/>
                        </a:rPr>
                        <a:t>、優先度整理</a:t>
                      </a:r>
                      <a:r>
                        <a:rPr lang="ja-JP" sz="1000" b="0" i="0" u="none" strike="noStrike" noProof="0">
                          <a:solidFill>
                            <a:srgbClr val="3A3A3A"/>
                          </a:solidFill>
                          <a:latin typeface="メイリオ"/>
                          <a:ea typeface="メイリオ"/>
                        </a:rPr>
                        <a:t>が</a:t>
                      </a:r>
                      <a:r>
                        <a:rPr lang="ja-JP" altLang="en-US" sz="1000" b="0" i="0" u="none" strike="noStrike" noProof="0">
                          <a:solidFill>
                            <a:srgbClr val="3A3A3A"/>
                          </a:solidFill>
                          <a:latin typeface="メイリオ"/>
                          <a:ea typeface="メイリオ"/>
                        </a:rPr>
                        <a:t>難しい</a:t>
                      </a:r>
                      <a:endParaRPr lang="ja-JP"/>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tc>
                  <a:txBody>
                    <a:bodyPr/>
                    <a:lstStyle/>
                    <a:p>
                      <a:pPr marL="0" marR="0" lvl="0" indent="0" algn="l">
                        <a:lnSpc>
                          <a:spcPct val="150000"/>
                        </a:lnSpc>
                        <a:spcBef>
                          <a:spcPts val="0"/>
                        </a:spcBef>
                        <a:spcAft>
                          <a:spcPts val="0"/>
                        </a:spcAft>
                        <a:buNone/>
                      </a:pPr>
                      <a:r>
                        <a:rPr lang="ja-JP" sz="1200" b="1" i="0" u="none" strike="noStrike" kern="1200" cap="none" spc="0" normalizeH="0" baseline="0" noProof="0">
                          <a:ln>
                            <a:noFill/>
                          </a:ln>
                          <a:solidFill>
                            <a:schemeClr val="accent1"/>
                          </a:solidFill>
                          <a:effectLst/>
                          <a:uLnTx/>
                          <a:uFillTx/>
                          <a:latin typeface="Meiryo"/>
                          <a:ea typeface="Meiryo"/>
                        </a:rPr>
                        <a:t>業務課題を“可視化”して、使われる設計へ</a:t>
                      </a:r>
                      <a:endParaRPr lang="ja-JP" altLang="en-US" sz="1200" b="1" i="0" u="none" strike="noStrike" kern="1200" cap="none" spc="0" normalizeH="0" baseline="0" noProof="0">
                        <a:ln>
                          <a:noFill/>
                        </a:ln>
                        <a:solidFill>
                          <a:schemeClr val="accent1"/>
                        </a:solidFill>
                        <a:effectLst/>
                        <a:uLnTx/>
                        <a:uFillTx/>
                        <a:latin typeface="Meiryo"/>
                        <a:ea typeface="Meiryo"/>
                      </a:endParaRPr>
                    </a:p>
                    <a:p>
                      <a:pPr lvl="0" algn="l">
                        <a:lnSpc>
                          <a:spcPct val="120000"/>
                        </a:lnSpc>
                        <a:spcBef>
                          <a:spcPts val="0"/>
                        </a:spcBef>
                        <a:spcAft>
                          <a:spcPts val="0"/>
                        </a:spcAft>
                        <a:buNone/>
                      </a:pPr>
                      <a:r>
                        <a:rPr lang="ja-JP" sz="1000" b="0" i="0" u="none" strike="noStrike" kern="1200" cap="none" spc="0" normalizeH="0" baseline="0" noProof="0">
                          <a:ln>
                            <a:noFill/>
                          </a:ln>
                          <a:solidFill>
                            <a:srgbClr val="3A3A3A"/>
                          </a:solidFill>
                          <a:effectLst/>
                          <a:uLnTx/>
                          <a:uFillTx/>
                          <a:latin typeface="Meiryo"/>
                          <a:ea typeface="Meiryo"/>
                        </a:rPr>
                        <a:t>UXリサーチと要件整理を並行実施し、実装コストを見据えた再設計を支援。</a:t>
                      </a:r>
                      <a:endParaRPr lang="ja-JP">
                        <a:solidFill>
                          <a:srgbClr val="3A3A3A"/>
                        </a:solidFill>
                        <a:latin typeface="Meiryo"/>
                        <a:ea typeface="Meiryo"/>
                      </a:endParaRPr>
                    </a:p>
                    <a:p>
                      <a:pPr marL="0" marR="0" lvl="0" indent="0" algn="l">
                        <a:lnSpc>
                          <a:spcPct val="120000"/>
                        </a:lnSpc>
                        <a:spcBef>
                          <a:spcPts val="0"/>
                        </a:spcBef>
                        <a:spcAft>
                          <a:spcPts val="0"/>
                        </a:spcAft>
                        <a:buNone/>
                      </a:pPr>
                      <a:r>
                        <a:rPr lang="ja-JP" sz="1000" b="0" i="0" u="none" strike="noStrike" kern="1200" cap="none" spc="0" normalizeH="0" baseline="0" noProof="0">
                          <a:ln>
                            <a:noFill/>
                          </a:ln>
                          <a:solidFill>
                            <a:srgbClr val="3A3A3A"/>
                          </a:solidFill>
                          <a:effectLst/>
                          <a:uLnTx/>
                          <a:uFillTx/>
                          <a:latin typeface="Meiryo"/>
                          <a:ea typeface="Meiryo"/>
                        </a:rPr>
                        <a:t>現場検証を通じて“定着するUI”を実現。</a:t>
                      </a:r>
                      <a:endParaRPr lang="ja-JP">
                        <a:solidFill>
                          <a:srgbClr val="3A3A3A"/>
                        </a:solidFill>
                        <a:latin typeface="Meiryo"/>
                        <a:ea typeface="Meiryo"/>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554421335"/>
                  </a:ext>
                </a:extLst>
              </a:tr>
              <a:tr h="1046566">
                <a:tc>
                  <a:txBody>
                    <a:bodyPr/>
                    <a:lstStyle/>
                    <a:p>
                      <a:pPr marL="0" marR="0" lvl="0" indent="0" algn="l" rtl="0" eaLnBrk="1" fontAlgn="auto" latinLnBrk="0" hangingPunct="1">
                        <a:lnSpc>
                          <a:spcPct val="100000"/>
                        </a:lnSpc>
                        <a:spcBef>
                          <a:spcPts val="0"/>
                        </a:spcBef>
                        <a:spcAft>
                          <a:spcPts val="0"/>
                        </a:spcAft>
                        <a:buClrTx/>
                        <a:buSzTx/>
                        <a:buFontTx/>
                        <a:buNone/>
                      </a:pPr>
                      <a:r>
                        <a:rPr kumimoji="1" lang="en-US" altLang="ja-JP" sz="1400" b="1" i="0" u="none" strike="noStrike" kern="1200" cap="none" spc="0" normalizeH="0" baseline="0" noProof="0">
                          <a:ln>
                            <a:noFill/>
                          </a:ln>
                          <a:solidFill>
                            <a:srgbClr val="0B3274"/>
                          </a:solidFill>
                          <a:effectLst/>
                          <a:uLnTx/>
                          <a:uFillTx/>
                          <a:latin typeface="Meiryo"/>
                          <a:ea typeface="Meiryo"/>
                          <a:cs typeface="+mn-cs"/>
                        </a:rPr>
                        <a:t>2. </a:t>
                      </a:r>
                      <a:r>
                        <a:rPr lang="en-US" altLang="ja-JP" sz="1400" b="1" i="0" u="none" strike="noStrike" kern="1200" cap="none" spc="0" normalizeH="0" baseline="0" noProof="0">
                          <a:ln>
                            <a:noFill/>
                          </a:ln>
                          <a:solidFill>
                            <a:srgbClr val="0B3274"/>
                          </a:solidFill>
                          <a:effectLst/>
                          <a:uLnTx/>
                          <a:uFillTx/>
                          <a:latin typeface="Meiryo"/>
                          <a:ea typeface="Meiryo"/>
                          <a:cs typeface="+mn-cs"/>
                        </a:rPr>
                        <a:t>BtoC 新サービスの企画</a:t>
                      </a:r>
                      <a:br>
                        <a:rPr lang="en-US" altLang="ja-JP" sz="1400" b="1" i="0" u="none" strike="noStrike" kern="1200" cap="none" spc="0" normalizeH="0" baseline="0" noProof="0">
                          <a:ln>
                            <a:noFill/>
                          </a:ln>
                          <a:solidFill>
                            <a:srgbClr val="0B3274"/>
                          </a:solidFill>
                          <a:effectLst/>
                          <a:uLnTx/>
                          <a:uFillTx/>
                          <a:latin typeface="Meiryo"/>
                          <a:ea typeface="Meiryo"/>
                          <a:cs typeface="+mn-cs"/>
                        </a:rPr>
                      </a:br>
                      <a:r>
                        <a:rPr lang="en-US" altLang="ja-JP" sz="1400" b="1" i="0" u="none" strike="noStrike" kern="1200" cap="none" spc="0" normalizeH="0" baseline="0" noProof="0">
                          <a:ln>
                            <a:noFill/>
                          </a:ln>
                          <a:solidFill>
                            <a:srgbClr val="0B3274"/>
                          </a:solidFill>
                          <a:effectLst/>
                          <a:uLnTx/>
                          <a:uFillTx/>
                          <a:latin typeface="Meiryo"/>
                          <a:ea typeface="Meiryo"/>
                          <a:cs typeface="+mn-cs"/>
                        </a:rPr>
                        <a:t>　（</a:t>
                      </a:r>
                      <a:r>
                        <a:rPr lang="en-US" altLang="ja-JP" sz="1400" b="1" i="0" u="none" strike="noStrike" kern="1200" cap="none" spc="0" normalizeH="0" baseline="0" noProof="0" err="1">
                          <a:ln>
                            <a:noFill/>
                          </a:ln>
                          <a:solidFill>
                            <a:srgbClr val="0B3274"/>
                          </a:solidFill>
                          <a:effectLst/>
                          <a:uLnTx/>
                          <a:uFillTx/>
                          <a:latin typeface="Meiryo"/>
                          <a:ea typeface="Meiryo"/>
                          <a:cs typeface="+mn-cs"/>
                        </a:rPr>
                        <a:t>MVP開発</a:t>
                      </a:r>
                      <a:r>
                        <a:rPr lang="en-US" altLang="ja-JP" sz="1400" b="1" i="0" u="none" strike="noStrike" kern="1200" cap="none" spc="0" normalizeH="0" baseline="0" noProof="0">
                          <a:ln>
                            <a:noFill/>
                          </a:ln>
                          <a:solidFill>
                            <a:srgbClr val="0B3274"/>
                          </a:solidFill>
                          <a:effectLst/>
                          <a:uLnTx/>
                          <a:uFillTx/>
                          <a:latin typeface="Meiryo"/>
                          <a:ea typeface="Meiryo"/>
                          <a:cs typeface="+mn-cs"/>
                        </a:rPr>
                        <a:t>）</a:t>
                      </a:r>
                      <a:endParaRPr kumimoji="1" lang="en-US" altLang="ja-JP" sz="1400" b="1" i="0" u="none" strike="noStrike" kern="1200" cap="none" spc="0" normalizeH="0" baseline="0" noProof="0">
                        <a:ln>
                          <a:noFill/>
                        </a:ln>
                        <a:solidFill>
                          <a:srgbClr val="0B3274"/>
                        </a:solidFill>
                        <a:effectLst/>
                        <a:uLnTx/>
                        <a:uFillTx/>
                        <a:latin typeface="Meiryo"/>
                        <a:ea typeface="Meiryo"/>
                        <a:cs typeface="+mn-cs"/>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30000"/>
                        </a:lnSpc>
                        <a:spcBef>
                          <a:spcPts val="0"/>
                        </a:spcBef>
                        <a:spcAft>
                          <a:spcPts val="0"/>
                        </a:spcAft>
                        <a:buClrTx/>
                        <a:buSzTx/>
                        <a:buFont typeface="Wingdings" pitchFamily="2" charset="2"/>
                        <a:buChar char="l"/>
                        <a:tabLst/>
                        <a:defRPr/>
                      </a:pPr>
                      <a:r>
                        <a:rPr lang="ja-JP" sz="1000" b="0" i="0" u="none" strike="noStrike" kern="1200" cap="none" spc="0" normalizeH="0" baseline="0" noProof="0">
                          <a:ln>
                            <a:noFill/>
                          </a:ln>
                          <a:solidFill>
                            <a:srgbClr val="3A3A3A"/>
                          </a:solidFill>
                          <a:effectLst/>
                          <a:uLnTx/>
                          <a:uFillTx/>
                        </a:rPr>
                        <a:t>アイデアはあるが市場検証ができていない</a:t>
                      </a:r>
                    </a:p>
                    <a:p>
                      <a:pPr marL="171450" marR="0" lvl="0" indent="-171450" algn="l">
                        <a:lnSpc>
                          <a:spcPct val="130000"/>
                        </a:lnSpc>
                        <a:spcBef>
                          <a:spcPts val="0"/>
                        </a:spcBef>
                        <a:spcAft>
                          <a:spcPts val="0"/>
                        </a:spcAft>
                        <a:buClrTx/>
                        <a:buSzTx/>
                        <a:buFont typeface="Wingdings" pitchFamily="2" charset="2"/>
                        <a:buChar char="l"/>
                      </a:pPr>
                      <a:r>
                        <a:rPr lang="ja-JP" sz="1000" b="0" i="0" u="none" strike="noStrike" kern="1200" cap="none" spc="0" normalizeH="0" baseline="0" noProof="0">
                          <a:ln>
                            <a:noFill/>
                          </a:ln>
                          <a:solidFill>
                            <a:srgbClr val="3A3A3A"/>
                          </a:solidFill>
                          <a:effectLst/>
                          <a:uLnTx/>
                          <a:uFillTx/>
                        </a:rPr>
                        <a:t>社内合意形成のためのプロトタイプが欲しい</a:t>
                      </a:r>
                      <a:endParaRPr lang="ja-JP"/>
                    </a:p>
                    <a:p>
                      <a:pPr marL="171450" marR="0" lvl="0" indent="-171450" algn="l">
                        <a:lnSpc>
                          <a:spcPct val="130000"/>
                        </a:lnSpc>
                        <a:spcBef>
                          <a:spcPts val="0"/>
                        </a:spcBef>
                        <a:spcAft>
                          <a:spcPts val="0"/>
                        </a:spcAft>
                        <a:buClrTx/>
                        <a:buSzTx/>
                        <a:buFont typeface="Wingdings" pitchFamily="2" charset="2"/>
                        <a:buChar char="l"/>
                      </a:pPr>
                      <a:r>
                        <a:rPr lang="ja-JP" sz="1000" b="0" i="0" u="none" strike="noStrike" kern="1200" cap="none" spc="0" normalizeH="0" baseline="0" noProof="0">
                          <a:ln>
                            <a:noFill/>
                          </a:ln>
                          <a:solidFill>
                            <a:srgbClr val="3A3A3A"/>
                          </a:solidFill>
                          <a:effectLst/>
                          <a:uLnTx/>
                          <a:uFillTx/>
                        </a:rPr>
                        <a:t>開発リソースを抑えつつ早期リリースを目指したい</a:t>
                      </a:r>
                      <a:endParaRPr lang="ja-JP" altLang="en-US" sz="1000" b="0" i="0" u="none" strike="noStrike" kern="1200" cap="none" spc="0" normalizeH="0" baseline="0" noProof="0">
                        <a:ln>
                          <a:noFill/>
                        </a:ln>
                        <a:solidFill>
                          <a:srgbClr val="3A3A3A"/>
                        </a:solidFill>
                        <a:effectLst/>
                        <a:uLnTx/>
                        <a:uFillTx/>
                        <a:latin typeface="Meiryo"/>
                        <a:ea typeface="Meiryo"/>
                        <a:cs typeface="+mn-cs"/>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tc>
                  <a:txBody>
                    <a:bodyPr/>
                    <a:lstStyle/>
                    <a:p>
                      <a:pPr marL="0" marR="0" lvl="0" indent="0" algn="l">
                        <a:lnSpc>
                          <a:spcPct val="120000"/>
                        </a:lnSpc>
                        <a:spcBef>
                          <a:spcPts val="0"/>
                        </a:spcBef>
                        <a:spcAft>
                          <a:spcPts val="0"/>
                        </a:spcAft>
                        <a:buNone/>
                      </a:pPr>
                      <a:r>
                        <a:rPr lang="ja-JP" sz="1200" b="1" i="0" u="none" strike="noStrike" kern="1200" cap="none" spc="0" normalizeH="0" baseline="0" noProof="0">
                          <a:ln>
                            <a:noFill/>
                          </a:ln>
                          <a:solidFill>
                            <a:schemeClr val="accent1"/>
                          </a:solidFill>
                          <a:effectLst/>
                          <a:uLnTx/>
                          <a:uFillTx/>
                          <a:latin typeface="Meiryo"/>
                          <a:ea typeface="Meiryo"/>
                        </a:rPr>
                        <a:t>業務とUXを横断する“再定義</a:t>
                      </a:r>
                      <a:r>
                        <a:rPr lang="en-US" sz="1200" b="1" i="0" u="none" strike="noStrike" kern="1200" cap="none" spc="0" normalizeH="0" baseline="0" noProof="0">
                          <a:ln>
                            <a:noFill/>
                          </a:ln>
                          <a:solidFill>
                            <a:schemeClr val="accent1"/>
                          </a:solidFill>
                          <a:effectLst/>
                          <a:uLnTx/>
                          <a:uFillTx/>
                          <a:latin typeface="Meiryo"/>
                          <a:ea typeface="Meiryo UI"/>
                        </a:rPr>
                        <a:t>D</a:t>
                      </a:r>
                      <a:r>
                        <a:rPr lang="en-US" altLang="ja-JP" sz="1200" b="1" i="0" u="none" strike="noStrike" kern="1200" cap="none" spc="0" normalizeH="0" baseline="0" noProof="0">
                          <a:ln>
                            <a:noFill/>
                          </a:ln>
                          <a:solidFill>
                            <a:schemeClr val="accent1"/>
                          </a:solidFill>
                          <a:effectLst/>
                          <a:uLnTx/>
                          <a:uFillTx/>
                          <a:latin typeface="Meiryo"/>
                          <a:ea typeface="Meiryo"/>
                        </a:rPr>
                        <a:t>X</a:t>
                      </a:r>
                      <a:r>
                        <a:rPr lang="ja-JP" sz="1200" b="1" i="0" u="none" strike="noStrike" kern="1200" cap="none" spc="0" normalizeH="0" baseline="0" noProof="0">
                          <a:ln>
                            <a:noFill/>
                          </a:ln>
                          <a:solidFill>
                            <a:schemeClr val="accent1"/>
                          </a:solidFill>
                          <a:effectLst/>
                          <a:uLnTx/>
                          <a:uFillTx/>
                          <a:latin typeface="Meiryo"/>
                          <a:ea typeface="Meiryo"/>
                        </a:rPr>
                        <a:t>”</a:t>
                      </a:r>
                      <a:br>
                        <a:rPr lang="ja-JP" sz="1200" b="1" i="0" u="none" strike="noStrike" kern="1200" cap="none" spc="0" normalizeH="0" baseline="0" noProof="0">
                          <a:ln>
                            <a:noFill/>
                          </a:ln>
                          <a:solidFill>
                            <a:srgbClr val="0F6FC6"/>
                          </a:solidFill>
                          <a:effectLst/>
                          <a:uLnTx/>
                          <a:uFillTx/>
                          <a:latin typeface="Meiryo"/>
                          <a:ea typeface="Meiryo"/>
                        </a:rPr>
                      </a:br>
                      <a:r>
                        <a:rPr lang="ja-JP" altLang="en-US" sz="1000" b="0" i="0" u="none" strike="noStrike" kern="1200" cap="none" spc="0" normalizeH="0" baseline="0" noProof="0">
                          <a:ln>
                            <a:noFill/>
                          </a:ln>
                          <a:solidFill>
                            <a:srgbClr val="3A3A3A"/>
                          </a:solidFill>
                          <a:effectLst/>
                          <a:uLnTx/>
                          <a:uFillTx/>
                          <a:latin typeface="Meiryo"/>
                          <a:ea typeface="Meiryo"/>
                        </a:rPr>
                        <a:t>複雑な業務を構造化し、</a:t>
                      </a:r>
                      <a:r>
                        <a:rPr lang="en" altLang="ja-JP" sz="1000" b="0" i="0" u="none" strike="noStrike" kern="1200" cap="none" spc="0" normalizeH="0" baseline="0" noProof="0">
                          <a:ln>
                            <a:noFill/>
                          </a:ln>
                          <a:solidFill>
                            <a:srgbClr val="3A3A3A"/>
                          </a:solidFill>
                          <a:effectLst/>
                          <a:uLnTx/>
                          <a:uFillTx/>
                          <a:latin typeface="Meiryo"/>
                          <a:ea typeface="Meiryo"/>
                        </a:rPr>
                        <a:t>DX</a:t>
                      </a:r>
                      <a:r>
                        <a:rPr lang="ja-JP" altLang="en-US" sz="1000" b="0" i="0" u="none" strike="noStrike" kern="1200" cap="none" spc="0" normalizeH="0" baseline="0" noProof="0">
                          <a:ln>
                            <a:noFill/>
                          </a:ln>
                          <a:solidFill>
                            <a:srgbClr val="3A3A3A"/>
                          </a:solidFill>
                          <a:effectLst/>
                          <a:uLnTx/>
                          <a:uFillTx/>
                          <a:latin typeface="Meiryo"/>
                          <a:ea typeface="Meiryo"/>
                        </a:rPr>
                        <a:t>推進の土台を再設計。</a:t>
                      </a:r>
                      <a:br>
                        <a:rPr lang="en-US" altLang="ja-JP" sz="1000" b="0" i="0" u="none" strike="noStrike" kern="1200" cap="none" spc="0" normalizeH="0" baseline="0" noProof="0">
                          <a:ln>
                            <a:noFill/>
                          </a:ln>
                          <a:solidFill>
                            <a:srgbClr val="3A3A3A"/>
                          </a:solidFill>
                          <a:effectLst/>
                          <a:uLnTx/>
                          <a:uFillTx/>
                          <a:latin typeface="Meiryo"/>
                          <a:ea typeface="Meiryo"/>
                        </a:rPr>
                      </a:br>
                      <a:r>
                        <a:rPr lang="ja-JP" sz="1000" b="0" i="0" u="none" strike="noStrike" kern="1200" cap="none" spc="0" normalizeH="0" baseline="0" noProof="0">
                          <a:ln>
                            <a:noFill/>
                          </a:ln>
                          <a:solidFill>
                            <a:srgbClr val="3A3A3A"/>
                          </a:solidFill>
                          <a:effectLst/>
                          <a:uLnTx/>
                          <a:uFillTx/>
                          <a:latin typeface="Meiryo"/>
                          <a:ea typeface="Meiryo"/>
                        </a:rPr>
                        <a:t>既存構成を活かしつつ、スムーズな移行と運用定着を支援。</a:t>
                      </a:r>
                      <a:endParaRPr lang="ja-JP">
                        <a:solidFill>
                          <a:srgbClr val="3A3A3A"/>
                        </a:solidFill>
                        <a:latin typeface="Meiryo"/>
                        <a:ea typeface="Meiryo"/>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348838725"/>
                  </a:ext>
                </a:extLst>
              </a:tr>
              <a:tr h="1046566">
                <a:tc>
                  <a:txBody>
                    <a:bodyPr/>
                    <a:lstStyle/>
                    <a:p>
                      <a:pPr algn="l"/>
                      <a:r>
                        <a:rPr lang="en-US" altLang="ja-JP" sz="1400" b="1">
                          <a:solidFill>
                            <a:srgbClr val="0B3274"/>
                          </a:solidFill>
                          <a:latin typeface="Meiryo"/>
                          <a:ea typeface="Meiryo"/>
                        </a:rPr>
                        <a:t>3. BtoB </a:t>
                      </a:r>
                      <a:r>
                        <a:rPr lang="en-US" altLang="ja-JP" sz="1400" b="1" err="1">
                          <a:solidFill>
                            <a:srgbClr val="0B3274"/>
                          </a:solidFill>
                          <a:latin typeface="Meiryo"/>
                          <a:ea typeface="Meiryo"/>
                        </a:rPr>
                        <a:t>DX化システム開発</a:t>
                      </a:r>
                      <a:endParaRPr lang="ja-JP" altLang="en-US" sz="1400" b="1" err="1">
                        <a:solidFill>
                          <a:srgbClr val="0B3274"/>
                        </a:solidFill>
                        <a:latin typeface="Meiryo"/>
                        <a:ea typeface="Meiryo"/>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30000"/>
                        </a:lnSpc>
                        <a:spcBef>
                          <a:spcPts val="0"/>
                        </a:spcBef>
                        <a:spcAft>
                          <a:spcPts val="0"/>
                        </a:spcAft>
                        <a:buClrTx/>
                        <a:buSzTx/>
                        <a:buFont typeface="Wingdings" pitchFamily="2" charset="2"/>
                        <a:buChar char="l"/>
                        <a:tabLst/>
                        <a:defRPr/>
                      </a:pPr>
                      <a:r>
                        <a:rPr lang="ja-JP" sz="1000" b="0" i="0" u="none" strike="noStrike" kern="1200" cap="none" spc="0" normalizeH="0" baseline="0" noProof="0">
                          <a:ln>
                            <a:noFill/>
                          </a:ln>
                          <a:solidFill>
                            <a:srgbClr val="3A3A3A"/>
                          </a:solidFill>
                          <a:effectLst/>
                          <a:uLnTx/>
                          <a:uFillTx/>
                        </a:rPr>
                        <a:t>現場業務が複雑で、システム要件整理に時間がかかる</a:t>
                      </a:r>
                    </a:p>
                    <a:p>
                      <a:pPr marL="171450" marR="0" lvl="0" indent="-171450" algn="l">
                        <a:lnSpc>
                          <a:spcPct val="130000"/>
                        </a:lnSpc>
                        <a:spcBef>
                          <a:spcPts val="0"/>
                        </a:spcBef>
                        <a:spcAft>
                          <a:spcPts val="0"/>
                        </a:spcAft>
                        <a:buClrTx/>
                        <a:buSzTx/>
                        <a:buFont typeface="Wingdings" pitchFamily="2" charset="2"/>
                        <a:buChar char="l"/>
                      </a:pPr>
                      <a:r>
                        <a:rPr lang="en-US" altLang="ja-JP" sz="1000" b="0" i="0" u="none" strike="noStrike" kern="1200" cap="none" spc="0" normalizeH="0" baseline="0" noProof="0">
                          <a:ln>
                            <a:noFill/>
                          </a:ln>
                          <a:solidFill>
                            <a:srgbClr val="3A3A3A"/>
                          </a:solidFill>
                          <a:effectLst/>
                          <a:uLnTx/>
                          <a:uFillTx/>
                          <a:latin typeface="メイリオ"/>
                          <a:ea typeface="メイリオ"/>
                        </a:rPr>
                        <a:t>UX</a:t>
                      </a:r>
                      <a:r>
                        <a:rPr lang="ja-JP" altLang="en-US" sz="1000" b="0" i="0" u="none" strike="noStrike" kern="1200" cap="none" spc="0" normalizeH="0" baseline="0" noProof="0">
                          <a:ln>
                            <a:noFill/>
                          </a:ln>
                          <a:solidFill>
                            <a:srgbClr val="3A3A3A"/>
                          </a:solidFill>
                          <a:effectLst/>
                          <a:uLnTx/>
                          <a:uFillTx/>
                          <a:latin typeface="メイリオ"/>
                          <a:ea typeface="メイリオ"/>
                        </a:rPr>
                        <a:t>を考慮する余裕がなく、利用定着しない</a:t>
                      </a:r>
                    </a:p>
                    <a:p>
                      <a:pPr marL="171450" marR="0" lvl="0" indent="-171450" algn="l">
                        <a:lnSpc>
                          <a:spcPct val="130000"/>
                        </a:lnSpc>
                        <a:spcBef>
                          <a:spcPts val="0"/>
                        </a:spcBef>
                        <a:spcAft>
                          <a:spcPts val="0"/>
                        </a:spcAft>
                        <a:buClrTx/>
                        <a:buSzTx/>
                        <a:buFont typeface="Wingdings" pitchFamily="2" charset="2"/>
                        <a:buChar char="l"/>
                      </a:pPr>
                      <a:r>
                        <a:rPr lang="ja-JP" sz="1000" b="0" i="0" u="none" strike="noStrike" kern="1200" cap="none" spc="0" normalizeH="0" baseline="0" noProof="0">
                          <a:ln>
                            <a:noFill/>
                          </a:ln>
                          <a:solidFill>
                            <a:srgbClr val="3A3A3A"/>
                          </a:solidFill>
                          <a:effectLst/>
                          <a:uLnTx/>
                          <a:uFillTx/>
                        </a:rPr>
                        <a:t>機能優先の開発で“体験設計”が抜けがち</a:t>
                      </a:r>
                      <a:endParaRPr lang="ja-JP" altLang="en-US" sz="1000" b="0" i="0" u="none" strike="noStrike" kern="1200" cap="none" spc="0" normalizeH="0" baseline="0" noProof="0">
                        <a:ln>
                          <a:noFill/>
                        </a:ln>
                        <a:solidFill>
                          <a:srgbClr val="3A3A3A"/>
                        </a:solidFill>
                        <a:effectLst/>
                        <a:uLnTx/>
                        <a:uFillTx/>
                        <a:latin typeface="メイリオ"/>
                        <a:ea typeface="メイリオ"/>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tc>
                  <a:txBody>
                    <a:bodyPr/>
                    <a:lstStyle/>
                    <a:p>
                      <a:pPr marL="0" marR="0" lvl="0" indent="0" algn="l">
                        <a:lnSpc>
                          <a:spcPct val="120000"/>
                        </a:lnSpc>
                        <a:spcBef>
                          <a:spcPts val="0"/>
                        </a:spcBef>
                        <a:spcAft>
                          <a:spcPts val="0"/>
                        </a:spcAft>
                        <a:buNone/>
                      </a:pPr>
                      <a:r>
                        <a:rPr lang="ja-JP" sz="1200" b="1" i="0" u="none" strike="noStrike" kern="1200" cap="none" spc="0" normalizeH="0" baseline="0" noProof="0">
                          <a:ln>
                            <a:noFill/>
                          </a:ln>
                          <a:solidFill>
                            <a:schemeClr val="accent1"/>
                          </a:solidFill>
                          <a:effectLst/>
                          <a:uLnTx/>
                          <a:uFillTx/>
                          <a:latin typeface="Meiryo"/>
                          <a:ea typeface="Meiryo"/>
                        </a:rPr>
                        <a:t>UX</a:t>
                      </a:r>
                      <a:r>
                        <a:rPr lang="ja-JP" altLang="en-US" sz="1200" b="1" i="0" u="none" strike="noStrike" kern="1200" cap="none" spc="0" normalizeH="0" baseline="0" noProof="0">
                          <a:ln>
                            <a:noFill/>
                          </a:ln>
                          <a:solidFill>
                            <a:schemeClr val="accent1"/>
                          </a:solidFill>
                          <a:effectLst/>
                          <a:uLnTx/>
                          <a:uFillTx/>
                          <a:latin typeface="Meiryo"/>
                          <a:ea typeface="Meiryo"/>
                        </a:rPr>
                        <a:t>＋開発</a:t>
                      </a:r>
                      <a:r>
                        <a:rPr lang="ja-JP" sz="1200" b="1" i="0" u="none" strike="noStrike" kern="1200" cap="none" spc="0" normalizeH="0" baseline="0" noProof="0">
                          <a:ln>
                            <a:noFill/>
                          </a:ln>
                          <a:solidFill>
                            <a:schemeClr val="accent1"/>
                          </a:solidFill>
                          <a:effectLst/>
                          <a:uLnTx/>
                          <a:uFillTx/>
                          <a:latin typeface="Meiryo"/>
                          <a:ea typeface="Meiryo"/>
                        </a:rPr>
                        <a:t>を一気通貫で最</a:t>
                      </a:r>
                      <a:r>
                        <a:rPr lang="ja-JP" altLang="en-US" sz="1200" b="1" i="0" u="none" strike="noStrike" kern="1200" cap="none" spc="0" normalizeH="0" baseline="0" noProof="0">
                          <a:ln>
                            <a:noFill/>
                          </a:ln>
                          <a:solidFill>
                            <a:schemeClr val="accent1"/>
                          </a:solidFill>
                          <a:effectLst/>
                          <a:uLnTx/>
                          <a:uFillTx/>
                          <a:latin typeface="Meiryo"/>
                          <a:ea typeface="Meiryo"/>
                        </a:rPr>
                        <a:t>速立ち上げ</a:t>
                      </a:r>
                      <a:br>
                        <a:rPr lang="ja-JP" altLang="en-US" sz="1000" b="0" i="0" u="none" strike="noStrike" kern="1200" cap="none" spc="0" normalizeH="0" baseline="0" noProof="0">
                          <a:ln>
                            <a:noFill/>
                          </a:ln>
                          <a:solidFill>
                            <a:srgbClr val="3A3A3A"/>
                          </a:solidFill>
                          <a:effectLst/>
                          <a:uLnTx/>
                          <a:uFillTx/>
                          <a:latin typeface="Meiryo"/>
                          <a:ea typeface="Meiryo"/>
                        </a:rPr>
                      </a:br>
                      <a:r>
                        <a:rPr lang="ja-JP" sz="1000" b="0" i="0" u="none" strike="noStrike" kern="1200" cap="none" spc="0" normalizeH="0" baseline="0" noProof="0">
                          <a:ln>
                            <a:noFill/>
                          </a:ln>
                          <a:solidFill>
                            <a:srgbClr val="3A3A3A"/>
                          </a:solidFill>
                          <a:effectLst/>
                          <a:uLnTx/>
                          <a:uFillTx/>
                          <a:latin typeface="Meiryo"/>
                          <a:ea typeface="Meiryo"/>
                        </a:rPr>
                        <a:t>短期スプリントで仮説を検証し、</a:t>
                      </a:r>
                      <a:r>
                        <a:rPr lang="ja-JP" altLang="en-US" sz="1000" b="0" i="0" u="none" strike="noStrike" kern="1200" cap="none" spc="0" normalizeH="0" baseline="0" noProof="0">
                          <a:ln>
                            <a:noFill/>
                          </a:ln>
                          <a:solidFill>
                            <a:srgbClr val="3A3A3A"/>
                          </a:solidFill>
                          <a:effectLst/>
                          <a:uLnTx/>
                          <a:uFillTx/>
                          <a:latin typeface="Meiryo"/>
                          <a:ea typeface="Meiryo"/>
                        </a:rPr>
                        <a:t>デザイナー</a:t>
                      </a:r>
                      <a:r>
                        <a:rPr lang="en-US" altLang="ja-JP" sz="1000" b="0" i="0" u="none" strike="noStrike" kern="1200" cap="none" spc="0" normalizeH="0" baseline="0" noProof="0">
                          <a:ln>
                            <a:noFill/>
                          </a:ln>
                          <a:solidFill>
                            <a:srgbClr val="3A3A3A"/>
                          </a:solidFill>
                          <a:effectLst/>
                          <a:uLnTx/>
                          <a:uFillTx/>
                          <a:latin typeface="Meiryo"/>
                        </a:rPr>
                        <a:t>×</a:t>
                      </a:r>
                      <a:r>
                        <a:rPr lang="ja-JP" altLang="en-US" sz="1000" b="0" i="0" u="none" strike="noStrike" kern="1200" cap="none" spc="0" normalizeH="0" baseline="0" noProof="0">
                          <a:ln>
                            <a:noFill/>
                          </a:ln>
                          <a:solidFill>
                            <a:srgbClr val="3A3A3A"/>
                          </a:solidFill>
                          <a:effectLst/>
                          <a:uLnTx/>
                          <a:uFillTx/>
                          <a:latin typeface="Meiryo"/>
                          <a:ea typeface="Meiryo"/>
                        </a:rPr>
                        <a:t>エンジニアが“</a:t>
                      </a:r>
                      <a:r>
                        <a:rPr lang="ja-JP" sz="1000" b="0" i="0" u="none" strike="noStrike" kern="1200" cap="none" spc="0" normalizeH="0" baseline="0" noProof="0">
                          <a:ln>
                            <a:noFill/>
                          </a:ln>
                          <a:solidFill>
                            <a:srgbClr val="3A3A3A"/>
                          </a:solidFill>
                          <a:effectLst/>
                          <a:uLnTx/>
                          <a:uFillTx/>
                          <a:latin typeface="Meiryo"/>
                          <a:ea typeface="Meiryo"/>
                        </a:rPr>
                        <a:t>一体チーム”で実装まで推進。</a:t>
                      </a:r>
                      <a:endParaRPr lang="en-US">
                        <a:solidFill>
                          <a:srgbClr val="3A3A3A"/>
                        </a:solidFill>
                        <a:latin typeface="Meiryo"/>
                        <a:ea typeface="Meiryo"/>
                      </a:endParaRPr>
                    </a:p>
                    <a:p>
                      <a:pPr marL="0" marR="0" lvl="0" indent="0" algn="l">
                        <a:lnSpc>
                          <a:spcPct val="120000"/>
                        </a:lnSpc>
                        <a:spcBef>
                          <a:spcPts val="0"/>
                        </a:spcBef>
                        <a:spcAft>
                          <a:spcPts val="0"/>
                        </a:spcAft>
                        <a:buNone/>
                      </a:pPr>
                      <a:r>
                        <a:rPr lang="ja-JP" sz="1000" b="0" i="0" u="none" strike="noStrike" kern="1200" cap="none" spc="0" normalizeH="0" baseline="0" noProof="0">
                          <a:ln>
                            <a:noFill/>
                          </a:ln>
                          <a:solidFill>
                            <a:srgbClr val="3A3A3A"/>
                          </a:solidFill>
                          <a:effectLst/>
                          <a:uLnTx/>
                          <a:uFillTx/>
                          <a:latin typeface="Meiryo"/>
                          <a:ea typeface="Meiryo"/>
                        </a:rPr>
                        <a:t>MVP段階から将来</a:t>
                      </a:r>
                      <a:r>
                        <a:rPr lang="ja-JP" altLang="en-US" sz="1000" b="0" i="0" u="none" strike="noStrike" kern="1200" cap="none" spc="0" normalizeH="0" baseline="0" noProof="0">
                          <a:ln>
                            <a:noFill/>
                          </a:ln>
                          <a:solidFill>
                            <a:srgbClr val="3A3A3A"/>
                          </a:solidFill>
                          <a:effectLst/>
                          <a:uLnTx/>
                          <a:uFillTx/>
                          <a:latin typeface="Meiryo"/>
                          <a:ea typeface="Meiryo"/>
                        </a:rPr>
                        <a:t>的な</a:t>
                      </a:r>
                      <a:r>
                        <a:rPr lang="ja-JP" sz="1000" b="0" i="0" u="none" strike="noStrike" kern="1200" cap="none" spc="0" normalizeH="0" baseline="0" noProof="0">
                          <a:ln>
                            <a:noFill/>
                          </a:ln>
                          <a:solidFill>
                            <a:srgbClr val="3A3A3A"/>
                          </a:solidFill>
                          <a:effectLst/>
                          <a:uLnTx/>
                          <a:uFillTx/>
                          <a:latin typeface="Meiryo"/>
                          <a:ea typeface="Meiryo"/>
                        </a:rPr>
                        <a:t>拡張を見据えた設計に。</a:t>
                      </a:r>
                      <a:endParaRPr lang="en-US">
                        <a:solidFill>
                          <a:srgbClr val="3A3A3A"/>
                        </a:solidFill>
                        <a:latin typeface="Meiryo"/>
                        <a:ea typeface="Meiryo"/>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816951536"/>
                  </a:ext>
                </a:extLst>
              </a:tr>
              <a:tr h="1046566">
                <a:tc>
                  <a:txBody>
                    <a:bodyPr/>
                    <a:lstStyle/>
                    <a:p>
                      <a:pPr algn="l"/>
                      <a:r>
                        <a:rPr lang="en-US" altLang="ja-JP" sz="1400" b="1">
                          <a:solidFill>
                            <a:srgbClr val="0B3274"/>
                          </a:solidFill>
                          <a:latin typeface="Meiryo"/>
                          <a:ea typeface="Meiryo"/>
                        </a:rPr>
                        <a:t>4. 短期スプリントPoC開発</a:t>
                      </a:r>
                      <a:br>
                        <a:rPr lang="en-US" altLang="ja-JP" sz="1400" b="1">
                          <a:solidFill>
                            <a:srgbClr val="0B3274"/>
                          </a:solidFill>
                          <a:latin typeface="Meiryo"/>
                          <a:ea typeface="Meiryo"/>
                        </a:rPr>
                      </a:br>
                      <a:r>
                        <a:rPr lang="en-US" altLang="ja-JP" sz="1400" b="1">
                          <a:solidFill>
                            <a:srgbClr val="0B3274"/>
                          </a:solidFill>
                          <a:latin typeface="Meiryo"/>
                          <a:ea typeface="Meiryo"/>
                        </a:rPr>
                        <a:t>　（新技術検証）</a:t>
                      </a:r>
                      <a:endParaRPr lang="ja-JP" altLang="en-US" sz="1400" b="1">
                        <a:solidFill>
                          <a:srgbClr val="0B3274"/>
                        </a:solidFill>
                        <a:latin typeface="Meiryo"/>
                        <a:ea typeface="Meiryo"/>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tc>
                  <a:txBody>
                    <a:bodyPr/>
                    <a:lstStyle/>
                    <a:p>
                      <a:pPr marL="171450" marR="0" lvl="0" indent="-171450" algn="l" defTabSz="914400">
                        <a:lnSpc>
                          <a:spcPct val="130000"/>
                        </a:lnSpc>
                        <a:spcBef>
                          <a:spcPts val="0"/>
                        </a:spcBef>
                        <a:spcAft>
                          <a:spcPts val="0"/>
                        </a:spcAft>
                        <a:buClrTx/>
                        <a:buSzTx/>
                        <a:buFont typeface="Wingdings" pitchFamily="2" charset="2"/>
                        <a:buChar char="l"/>
                        <a:tabLst/>
                        <a:defRPr/>
                      </a:pPr>
                      <a:r>
                        <a:rPr lang="ja-JP" sz="1000" b="0" i="0" u="none" strike="noStrike" kern="1200" cap="none" spc="0" normalizeH="0" baseline="0" noProof="0">
                          <a:ln>
                            <a:noFill/>
                          </a:ln>
                          <a:solidFill>
                            <a:srgbClr val="3A3A3A"/>
                          </a:solidFill>
                          <a:effectLst/>
                          <a:uLnTx/>
                          <a:uFillTx/>
                        </a:rPr>
                        <a:t>新</a:t>
                      </a:r>
                      <a:r>
                        <a:rPr kumimoji="1" lang="ja-JP" sz="1000" b="0" i="0" u="none" strike="noStrike" kern="1200" cap="none" spc="0" normalizeH="0" baseline="0" noProof="0">
                          <a:ln>
                            <a:noFill/>
                          </a:ln>
                          <a:solidFill>
                            <a:srgbClr val="3A3A3A"/>
                          </a:solidFill>
                          <a:effectLst/>
                          <a:uLnTx/>
                          <a:uFillTx/>
                        </a:rPr>
                        <a:t>技術</a:t>
                      </a:r>
                      <a:r>
                        <a:rPr lang="ja-JP" sz="1000" b="0" i="0" u="none" strike="noStrike" kern="1200" cap="none" spc="0" normalizeH="0" baseline="0" noProof="0">
                          <a:ln>
                            <a:noFill/>
                          </a:ln>
                          <a:solidFill>
                            <a:srgbClr val="3A3A3A"/>
                          </a:solidFill>
                          <a:effectLst/>
                          <a:uLnTx/>
                          <a:uFillTx/>
                        </a:rPr>
                        <a:t>の採用可否</a:t>
                      </a:r>
                      <a:r>
                        <a:rPr kumimoji="1" lang="ja-JP" sz="1000" b="0" i="0" u="none" strike="noStrike" kern="1200" cap="none" spc="0" normalizeH="0" baseline="0" noProof="0">
                          <a:ln>
                            <a:noFill/>
                          </a:ln>
                          <a:solidFill>
                            <a:srgbClr val="3A3A3A"/>
                          </a:solidFill>
                          <a:effectLst/>
                          <a:uLnTx/>
                          <a:uFillTx/>
                        </a:rPr>
                        <a:t>を</a:t>
                      </a:r>
                      <a:r>
                        <a:rPr lang="ja-JP" sz="1000" b="0" i="0" u="none" strike="noStrike" kern="1200" cap="none" spc="0" normalizeH="0" baseline="0" noProof="0">
                          <a:ln>
                            <a:noFill/>
                          </a:ln>
                          <a:solidFill>
                            <a:srgbClr val="3A3A3A"/>
                          </a:solidFill>
                          <a:effectLst/>
                          <a:uLnTx/>
                          <a:uFillTx/>
                        </a:rPr>
                        <a:t>短期間で見極め</a:t>
                      </a:r>
                      <a:r>
                        <a:rPr kumimoji="1" lang="ja-JP" sz="1000" b="0" i="0" u="none" strike="noStrike" kern="1200" cap="none" spc="0" normalizeH="0" baseline="0" noProof="0">
                          <a:ln>
                            <a:noFill/>
                          </a:ln>
                          <a:solidFill>
                            <a:srgbClr val="3A3A3A"/>
                          </a:solidFill>
                          <a:effectLst/>
                          <a:uLnTx/>
                          <a:uFillTx/>
                        </a:rPr>
                        <a:t>た</a:t>
                      </a:r>
                      <a:r>
                        <a:rPr lang="ja-JP" sz="1000" b="0" i="0" u="none" strike="noStrike" kern="1200" cap="none" spc="0" normalizeH="0" baseline="0" noProof="0">
                          <a:ln>
                            <a:noFill/>
                          </a:ln>
                          <a:solidFill>
                            <a:srgbClr val="3A3A3A"/>
                          </a:solidFill>
                          <a:effectLst/>
                          <a:uLnTx/>
                          <a:uFillTx/>
                        </a:rPr>
                        <a:t>い</a:t>
                      </a:r>
                      <a:endParaRPr kumimoji="1" lang="ja-JP" altLang="en-US" sz="1000" b="0" i="0" u="none" strike="noStrike" kern="1200" cap="none" spc="0" normalizeH="0" baseline="0" noProof="0">
                        <a:ln>
                          <a:noFill/>
                        </a:ln>
                        <a:solidFill>
                          <a:srgbClr val="3A3A3A"/>
                        </a:solidFill>
                        <a:effectLst/>
                        <a:uLnTx/>
                        <a:uFillTx/>
                        <a:latin typeface="Meiryo" panose="020B0604030504040204" pitchFamily="34" charset="-128"/>
                        <a:ea typeface="Meiryo" panose="020B0604030504040204" pitchFamily="34" charset="-128"/>
                        <a:cs typeface="+mn-cs"/>
                      </a:endParaRPr>
                    </a:p>
                    <a:p>
                      <a:pPr marL="171450" marR="0" lvl="0" indent="-171450" algn="l">
                        <a:lnSpc>
                          <a:spcPct val="130000"/>
                        </a:lnSpc>
                        <a:spcBef>
                          <a:spcPts val="0"/>
                        </a:spcBef>
                        <a:spcAft>
                          <a:spcPts val="0"/>
                        </a:spcAft>
                        <a:buClrTx/>
                        <a:buSzTx/>
                        <a:buFont typeface="Wingdings" pitchFamily="2" charset="2"/>
                        <a:buChar char="l"/>
                      </a:pPr>
                      <a:r>
                        <a:rPr lang="ja-JP" altLang="en-US" sz="1000" b="0" i="0" u="none" strike="noStrike" kern="1200" cap="none" spc="0" normalizeH="0" baseline="0" noProof="0">
                          <a:ln>
                            <a:noFill/>
                          </a:ln>
                          <a:solidFill>
                            <a:srgbClr val="3A3A3A"/>
                          </a:solidFill>
                          <a:effectLst/>
                          <a:uLnTx/>
                          <a:uFillTx/>
                          <a:latin typeface="メイリオ"/>
                          <a:ea typeface="メイリオ"/>
                        </a:rPr>
                        <a:t>プロトタイプに</a:t>
                      </a:r>
                      <a:r>
                        <a:rPr lang="en-US" altLang="ja-JP" sz="1000" b="0" i="0" u="none" strike="noStrike" kern="1200" cap="none" spc="0" normalizeH="0" baseline="0" noProof="0">
                          <a:ln>
                            <a:noFill/>
                          </a:ln>
                          <a:solidFill>
                            <a:srgbClr val="3A3A3A"/>
                          </a:solidFill>
                          <a:effectLst/>
                          <a:uLnTx/>
                          <a:uFillTx/>
                          <a:latin typeface="メイリオ"/>
                          <a:ea typeface="メイリオ"/>
                        </a:rPr>
                        <a:t>UX</a:t>
                      </a:r>
                      <a:r>
                        <a:rPr lang="ja-JP" altLang="en-US" sz="1000" b="0" i="0" u="none" strike="noStrike" kern="1200" cap="none" spc="0" normalizeH="0" baseline="0" noProof="0">
                          <a:ln>
                            <a:noFill/>
                          </a:ln>
                          <a:solidFill>
                            <a:srgbClr val="3A3A3A"/>
                          </a:solidFill>
                          <a:effectLst/>
                          <a:uLnTx/>
                          <a:uFillTx/>
                          <a:latin typeface="メイリオ"/>
                          <a:ea typeface="メイリオ"/>
                        </a:rPr>
                        <a:t>視点が不足し、検証が浅い</a:t>
                      </a:r>
                      <a:endParaRPr lang="ja-JP" sz="1000" b="0" i="0" u="none" strike="noStrike" kern="1200" cap="none" spc="0" normalizeH="0" baseline="0" noProof="0">
                        <a:ln>
                          <a:noFill/>
                        </a:ln>
                        <a:solidFill>
                          <a:srgbClr val="3A3A3A"/>
                        </a:solidFill>
                        <a:effectLst/>
                        <a:uLnTx/>
                        <a:uFillTx/>
                      </a:endParaRPr>
                    </a:p>
                    <a:p>
                      <a:pPr marL="171450" marR="0" lvl="0" indent="-171450" algn="l" defTabSz="914400" rtl="0" eaLnBrk="1" fontAlgn="auto" latinLnBrk="0" hangingPunct="1">
                        <a:lnSpc>
                          <a:spcPct val="130000"/>
                        </a:lnSpc>
                        <a:spcBef>
                          <a:spcPts val="0"/>
                        </a:spcBef>
                        <a:spcAft>
                          <a:spcPts val="0"/>
                        </a:spcAft>
                        <a:buClrTx/>
                        <a:buSzTx/>
                        <a:buFont typeface="Wingdings" pitchFamily="2" charset="2"/>
                        <a:buChar char="l"/>
                        <a:tabLst/>
                        <a:defRPr/>
                      </a:pPr>
                      <a:r>
                        <a:rPr lang="ja-JP" sz="1000" b="0" i="0" u="none" strike="noStrike" kern="1200" cap="none" spc="0" normalizeH="0" baseline="0" noProof="0">
                          <a:ln>
                            <a:noFill/>
                          </a:ln>
                          <a:solidFill>
                            <a:srgbClr val="3A3A3A"/>
                          </a:solidFill>
                          <a:effectLst/>
                          <a:uLnTx/>
                          <a:uFillTx/>
                        </a:rPr>
                        <a:t>試作</a:t>
                      </a:r>
                      <a:r>
                        <a:rPr kumimoji="1" lang="ja-JP" sz="1000" b="0" i="0" u="none" strike="noStrike" kern="1200" cap="none" spc="0" normalizeH="0" baseline="0" noProof="0">
                          <a:ln>
                            <a:noFill/>
                          </a:ln>
                          <a:solidFill>
                            <a:srgbClr val="3A3A3A"/>
                          </a:solidFill>
                          <a:effectLst/>
                          <a:uLnTx/>
                          <a:uFillTx/>
                        </a:rPr>
                        <a:t>を</a:t>
                      </a:r>
                      <a:r>
                        <a:rPr lang="ja-JP" sz="1000" b="0" i="0" u="none" strike="noStrike" kern="1200" cap="none" spc="0" normalizeH="0" baseline="0" noProof="0">
                          <a:ln>
                            <a:noFill/>
                          </a:ln>
                          <a:solidFill>
                            <a:srgbClr val="3A3A3A"/>
                          </a:solidFill>
                          <a:effectLst/>
                          <a:uLnTx/>
                          <a:uFillTx/>
                        </a:rPr>
                        <a:t>本開発へスムーズに接続したい</a:t>
                      </a:r>
                      <a:endParaRPr kumimoji="1" lang="ja-JP" sz="1000" b="0" i="0" u="none" strike="noStrike" kern="1200" cap="none" spc="0" normalizeH="0" baseline="0" noProof="0">
                        <a:ln>
                          <a:noFill/>
                        </a:ln>
                        <a:solidFill>
                          <a:srgbClr val="3A3A3A"/>
                        </a:solidFill>
                        <a:effectLst/>
                        <a:uLnTx/>
                        <a:uFillTx/>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1200" b="1" i="0" u="none" strike="noStrike" kern="1200" cap="none" spc="0" normalizeH="0" baseline="0" noProof="0">
                          <a:ln>
                            <a:noFill/>
                          </a:ln>
                          <a:solidFill>
                            <a:schemeClr val="accent1"/>
                          </a:solidFill>
                          <a:effectLst/>
                          <a:uLnTx/>
                          <a:uFillTx/>
                          <a:latin typeface="Meiryo"/>
                          <a:ea typeface="Meiryo"/>
                        </a:rPr>
                        <a:t>“使える</a:t>
                      </a:r>
                      <a:r>
                        <a:rPr lang="en" altLang="ja-JP" sz="1200" b="1" i="0" u="none" strike="noStrike" kern="1200" cap="none" spc="0" normalizeH="0" baseline="0" noProof="0" dirty="0">
                          <a:ln>
                            <a:noFill/>
                          </a:ln>
                          <a:solidFill>
                            <a:schemeClr val="accent1"/>
                          </a:solidFill>
                          <a:effectLst/>
                          <a:uLnTx/>
                          <a:uFillTx/>
                          <a:latin typeface="Meiryo"/>
                          <a:ea typeface="Meiryo"/>
                        </a:rPr>
                        <a:t>PoC</a:t>
                      </a:r>
                      <a:r>
                        <a:rPr lang="ja-JP" altLang="en-US" sz="1200" b="1" i="0" u="none" strike="noStrike" kern="1200" cap="none" spc="0" normalizeH="0" baseline="0" noProof="0">
                          <a:ln>
                            <a:noFill/>
                          </a:ln>
                          <a:solidFill>
                            <a:schemeClr val="accent1"/>
                          </a:solidFill>
                          <a:effectLst/>
                          <a:uLnTx/>
                          <a:uFillTx/>
                          <a:latin typeface="Meiryo"/>
                          <a:ea typeface="Meiryo"/>
                        </a:rPr>
                        <a:t>”で開発リスクを最小化</a:t>
                      </a:r>
                      <a:br>
                        <a:rPr lang="ja-JP" altLang="en-US" sz="1000" b="1" i="0" u="none" strike="noStrike" kern="1200" cap="none" spc="0" normalizeH="0" baseline="0" noProof="0">
                          <a:ln>
                            <a:noFill/>
                          </a:ln>
                          <a:solidFill>
                            <a:srgbClr val="0F6FC6"/>
                          </a:solidFill>
                          <a:effectLst/>
                          <a:uLnTx/>
                          <a:uFillTx/>
                          <a:latin typeface="Meiryo"/>
                          <a:ea typeface="Meiryo"/>
                        </a:rPr>
                      </a:br>
                      <a:r>
                        <a:rPr lang="en" altLang="ja-JP" sz="1000" b="0" i="0" u="none" strike="noStrike" kern="1200" cap="none" spc="0" normalizeH="0" baseline="0" noProof="0" dirty="0">
                          <a:ln>
                            <a:noFill/>
                          </a:ln>
                          <a:solidFill>
                            <a:srgbClr val="3A3A3A"/>
                          </a:solidFill>
                          <a:effectLst/>
                          <a:uLnTx/>
                          <a:uFillTx/>
                          <a:latin typeface="Meiryo"/>
                          <a:ea typeface="Meiryo"/>
                        </a:rPr>
                        <a:t>UX</a:t>
                      </a:r>
                      <a:r>
                        <a:rPr lang="ja-JP" altLang="en-US" sz="1000" b="0" i="0" u="none" strike="noStrike" kern="1200" cap="none" spc="0" normalizeH="0" baseline="0" noProof="0">
                          <a:ln>
                            <a:noFill/>
                          </a:ln>
                          <a:solidFill>
                            <a:srgbClr val="3A3A3A"/>
                          </a:solidFill>
                          <a:effectLst/>
                          <a:uLnTx/>
                          <a:uFillTx/>
                          <a:latin typeface="Meiryo"/>
                          <a:ea typeface="Meiryo"/>
                        </a:rPr>
                        <a:t>検証と技術評価を一体化し、最短期間で成果を可視化。</a:t>
                      </a:r>
                      <a:br>
                        <a:rPr lang="ja-JP" altLang="en-US" sz="1000" b="0" i="0" u="none" strike="noStrike" kern="1200" cap="none" spc="0" normalizeH="0" baseline="0" noProof="0">
                          <a:ln>
                            <a:noFill/>
                          </a:ln>
                          <a:solidFill>
                            <a:srgbClr val="3A3A3A"/>
                          </a:solidFill>
                          <a:effectLst/>
                          <a:uLnTx/>
                          <a:uFillTx/>
                          <a:latin typeface="Meiryo"/>
                          <a:ea typeface="Meiryo"/>
                        </a:rPr>
                      </a:br>
                      <a:r>
                        <a:rPr lang="ja-JP" altLang="en-US" sz="1000" b="0" i="0" u="none" strike="noStrike" kern="1200" cap="none" spc="0" normalizeH="0" baseline="0" noProof="0">
                          <a:ln>
                            <a:noFill/>
                          </a:ln>
                          <a:solidFill>
                            <a:srgbClr val="3A3A3A"/>
                          </a:solidFill>
                          <a:effectLst/>
                          <a:uLnTx/>
                          <a:uFillTx/>
                          <a:latin typeface="Meiryo"/>
                          <a:ea typeface="Meiryo"/>
                        </a:rPr>
                        <a:t>成功パターンをそのまま量産設計へ展開。</a:t>
                      </a:r>
                      <a:endParaRPr lang="en-US" altLang="ja-JP" sz="1000" b="0" i="0" u="none" strike="noStrike" kern="1200" cap="none" spc="0" normalizeH="0" baseline="0" noProof="0" dirty="0">
                        <a:ln>
                          <a:noFill/>
                        </a:ln>
                        <a:solidFill>
                          <a:srgbClr val="3A3A3A"/>
                        </a:solidFill>
                        <a:effectLst/>
                        <a:uLnTx/>
                        <a:uFillTx/>
                        <a:latin typeface="Meiryo"/>
                        <a:ea typeface="Meiryo UI"/>
                      </a:endParaRPr>
                    </a:p>
                  </a:txBody>
                  <a:tcPr marL="90538" marR="90538" marT="45269" marB="45269" anchor="ctr">
                    <a:lnL w="9620" cap="flat" cmpd="sng" algn="ctr">
                      <a:solidFill>
                        <a:srgbClr val="D9D9D9"/>
                      </a:solidFill>
                      <a:prstDash val="solid"/>
                      <a:round/>
                      <a:headEnd type="none" w="med" len="med"/>
                      <a:tailEnd type="none" w="med" len="med"/>
                    </a:lnL>
                    <a:lnR w="9620" cap="flat" cmpd="sng" algn="ctr">
                      <a:solidFill>
                        <a:srgbClr val="D9D9D9"/>
                      </a:solidFill>
                      <a:prstDash val="solid"/>
                      <a:round/>
                      <a:headEnd type="none" w="med" len="med"/>
                      <a:tailEnd type="none" w="med" len="med"/>
                    </a:lnR>
                    <a:lnT w="9620" cap="flat" cmpd="sng" algn="ctr">
                      <a:solidFill>
                        <a:srgbClr val="D9D9D9"/>
                      </a:solidFill>
                      <a:prstDash val="solid"/>
                      <a:round/>
                      <a:headEnd type="none" w="med" len="med"/>
                      <a:tailEnd type="none" w="med" len="med"/>
                    </a:lnT>
                    <a:lnB w="962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287498944"/>
                  </a:ext>
                </a:extLst>
              </a:tr>
            </a:tbl>
          </a:graphicData>
        </a:graphic>
      </p:graphicFrame>
      <p:sp>
        <p:nvSpPr>
          <p:cNvPr id="6" name="Rectangle 1">
            <a:extLst>
              <a:ext uri="{FF2B5EF4-FFF2-40B4-BE49-F238E27FC236}">
                <a16:creationId xmlns:a16="http://schemas.microsoft.com/office/drawing/2014/main" id="{24989548-92E2-811A-1B34-7B150D272BAC}"/>
              </a:ext>
            </a:extLst>
          </p:cNvPr>
          <p:cNvSpPr>
            <a:spLocks noChangeArrowheads="1"/>
          </p:cNvSpPr>
          <p:nvPr/>
        </p:nvSpPr>
        <p:spPr bwMode="auto">
          <a:xfrm>
            <a:off x="838200" y="1637398"/>
            <a:ext cx="12192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u="none" strike="noStrike" cap="none" normalizeH="0" baseline="0">
                <a:ln>
                  <a:noFill/>
                </a:ln>
                <a:solidFill>
                  <a:srgbClr val="000000"/>
                </a:solidFill>
                <a:effectLst/>
                <a:latin typeface="Meiryo" panose="020B0604030504040204" pitchFamily="34" charset="-128"/>
                <a:ea typeface="Hiragino Kaku Gothic ProN" panose="020B0300000000000000" pitchFamily="34" charset="-128"/>
              </a:rPr>
              <a:t> </a:t>
            </a:r>
            <a:endParaRPr kumimoji="0" lang="ja-JP" altLang="ja-JP" sz="1800" u="none" strike="noStrike" cap="none" normalizeH="0" baseline="0">
              <a:ln>
                <a:noFill/>
              </a:ln>
              <a:solidFill>
                <a:schemeClr val="tx1"/>
              </a:solidFill>
              <a:effectLst/>
              <a:latin typeface="Meiryo" panose="020B060403050404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u="none" strike="noStrike" cap="none" normalizeH="0" baseline="0">
              <a:ln>
                <a:noFill/>
              </a:ln>
              <a:solidFill>
                <a:schemeClr val="tx1"/>
              </a:solidFill>
              <a:effectLst/>
              <a:latin typeface="Meiryo" panose="020B0604030504040204" pitchFamily="34" charset="-128"/>
            </a:endParaRPr>
          </a:p>
        </p:txBody>
      </p:sp>
      <p:sp>
        <p:nvSpPr>
          <p:cNvPr id="7" name="テキスト ボックス 8">
            <a:extLst>
              <a:ext uri="{FF2B5EF4-FFF2-40B4-BE49-F238E27FC236}">
                <a16:creationId xmlns:a16="http://schemas.microsoft.com/office/drawing/2014/main" id="{53EC481D-8EE9-8556-3139-860A0D52B16E}"/>
              </a:ext>
            </a:extLst>
          </p:cNvPr>
          <p:cNvSpPr txBox="1"/>
          <p:nvPr/>
        </p:nvSpPr>
        <p:spPr>
          <a:xfrm>
            <a:off x="798437" y="951901"/>
            <a:ext cx="10626801" cy="573076"/>
          </a:xfrm>
          <a:prstGeom prst="rect">
            <a:avLst/>
          </a:prstGeom>
          <a:noFill/>
        </p:spPr>
        <p:txBody>
          <a:bodyPr wrap="square" lIns="0" tIns="14400" rIns="0" bIns="14400" rtlCol="0" anchor="t" anchorCtr="0">
            <a:spAutoFit/>
          </a:bodyPr>
          <a:lstStyle/>
          <a:p>
            <a:pPr>
              <a:lnSpc>
                <a:spcPct val="130000"/>
              </a:lnSpc>
              <a:spcBef>
                <a:spcPts val="800"/>
              </a:spcBef>
            </a:pPr>
            <a:r>
              <a:rPr lang="ja-JP" altLang="en-US" sz="1400">
                <a:solidFill>
                  <a:srgbClr val="3A3A3A"/>
                </a:solidFill>
                <a:latin typeface="メイリオ"/>
                <a:ea typeface="メイリオ"/>
                <a:cs typeface="+mn-lt"/>
              </a:rPr>
              <a:t>受託</a:t>
            </a:r>
            <a:r>
              <a:rPr lang="ja-JP" sz="1400">
                <a:solidFill>
                  <a:srgbClr val="3A3A3A"/>
                </a:solidFill>
                <a:latin typeface="メイリオ"/>
                <a:ea typeface="メイリオ"/>
                <a:cs typeface="+mn-lt"/>
              </a:rPr>
              <a:t>開発</a:t>
            </a:r>
            <a:r>
              <a:rPr lang="ja-JP" altLang="en-US" sz="1400">
                <a:solidFill>
                  <a:srgbClr val="3A3A3A"/>
                </a:solidFill>
                <a:latin typeface="メイリオ"/>
                <a:ea typeface="メイリオ"/>
                <a:cs typeface="+mn-lt"/>
              </a:rPr>
              <a:t>を中心に、業務理解に強みを持つシステムインテグレ</a:t>
            </a:r>
            <a:r>
              <a:rPr lang="ja-JP" sz="1400">
                <a:solidFill>
                  <a:srgbClr val="3A3A3A"/>
                </a:solidFill>
                <a:latin typeface="メイリオ"/>
                <a:ea typeface="メイリオ"/>
                <a:cs typeface="+mn-lt"/>
              </a:rPr>
              <a:t>ー</a:t>
            </a:r>
            <a:r>
              <a:rPr lang="ja-JP" altLang="en-US" sz="1400">
                <a:solidFill>
                  <a:srgbClr val="3A3A3A"/>
                </a:solidFill>
                <a:latin typeface="メイリオ"/>
                <a:ea typeface="メイリオ"/>
                <a:cs typeface="+mn-lt"/>
              </a:rPr>
              <a:t>タ</a:t>
            </a:r>
            <a:r>
              <a:rPr lang="ja-JP" sz="1400">
                <a:solidFill>
                  <a:srgbClr val="3A3A3A"/>
                </a:solidFill>
                <a:latin typeface="メイリオ"/>
                <a:ea typeface="メイリオ"/>
                <a:cs typeface="+mn-lt"/>
              </a:rPr>
              <a:t>ーとして、幅広いフェーズのシステム開発を伴走型でサポートします。 </a:t>
            </a:r>
            <a:endParaRPr lang="en-US" dirty="0">
              <a:latin typeface="メイリオ"/>
              <a:ea typeface="メイリオ"/>
              <a:cs typeface="+mn-lt"/>
            </a:endParaRPr>
          </a:p>
        </p:txBody>
      </p:sp>
    </p:spTree>
    <p:extLst>
      <p:ext uri="{BB962C8B-B14F-4D97-AF65-F5344CB8AC3E}">
        <p14:creationId xmlns:p14="http://schemas.microsoft.com/office/powerpoint/2010/main" val="1603911452"/>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954E2-F2C4-65F5-FC00-8DD8673DA3F1}"/>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8D1A76D-0843-7ABE-ED29-D01CD42E4A36}"/>
              </a:ext>
            </a:extLst>
          </p:cNvPr>
          <p:cNvSpPr txBox="1">
            <a:spLocks/>
          </p:cNvSpPr>
          <p:nvPr/>
        </p:nvSpPr>
        <p:spPr>
          <a:xfrm>
            <a:off x="915843" y="447210"/>
            <a:ext cx="11377612" cy="432000"/>
          </a:xfrm>
          <a:prstGeom prst="rect">
            <a:avLst/>
          </a:prstGeom>
          <a:noFill/>
        </p:spPr>
        <p:txBody>
          <a:bodyPr wrap="square" lIns="0" tIns="0" rIns="0" bIns="0" rtlCol="0" anchor="ctr" anchorCtr="0">
            <a:noAutofit/>
          </a:bodyPr>
          <a:lstStyle/>
          <a:p>
            <a:pPr>
              <a:defRPr/>
            </a:pPr>
            <a:r>
              <a:rPr lang="ja-JP" altLang="en-US" sz="2000" b="1">
                <a:solidFill>
                  <a:srgbClr val="0B3274"/>
                </a:solidFill>
                <a:latin typeface="Meiryo" panose="020B0604030504040204" pitchFamily="34" charset="-128"/>
                <a:ea typeface="Meiryo" panose="020B0604030504040204" pitchFamily="34" charset="-128"/>
              </a:rPr>
              <a:t>開発標準・品質管理プロセス</a:t>
            </a:r>
            <a:endParaRPr lang="ja-JP" sz="2000" b="1">
              <a:solidFill>
                <a:srgbClr val="000000"/>
              </a:solidFill>
              <a:latin typeface="Meiryo" panose="020B0604030504040204" pitchFamily="34" charset="-128"/>
              <a:ea typeface="Meiryo" panose="020B0604030504040204" pitchFamily="34" charset="-128"/>
            </a:endParaRPr>
          </a:p>
        </p:txBody>
      </p:sp>
      <p:sp>
        <p:nvSpPr>
          <p:cNvPr id="6" name="Rectangle 1">
            <a:extLst>
              <a:ext uri="{FF2B5EF4-FFF2-40B4-BE49-F238E27FC236}">
                <a16:creationId xmlns:a16="http://schemas.microsoft.com/office/drawing/2014/main" id="{49E57AB2-069A-D000-24E5-5006106ACF93}"/>
              </a:ext>
            </a:extLst>
          </p:cNvPr>
          <p:cNvSpPr>
            <a:spLocks noChangeArrowheads="1"/>
          </p:cNvSpPr>
          <p:nvPr/>
        </p:nvSpPr>
        <p:spPr bwMode="auto">
          <a:xfrm>
            <a:off x="-980471" y="1369110"/>
            <a:ext cx="19517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a:ln>
                  <a:noFill/>
                </a:ln>
                <a:solidFill>
                  <a:srgbClr val="000000"/>
                </a:solidFill>
                <a:effectLst/>
                <a:latin typeface="Noto Sans JP" panose="020B0200000000000000" pitchFamily="50" charset="-128"/>
                <a:ea typeface="Noto Sans JP" panose="020B0200000000000000" pitchFamily="50" charset="-128"/>
              </a:rPr>
              <a:t> </a:t>
            </a:r>
            <a:endParaRPr kumimoji="0" lang="ja-JP" altLang="ja-JP" sz="1800" u="none" strike="noStrike" cap="none" normalizeH="0" baseline="0">
              <a:ln>
                <a:noFill/>
              </a:ln>
              <a:solidFill>
                <a:schemeClr val="tx1"/>
              </a:solidFill>
              <a:effectLst/>
              <a:latin typeface="Meiryo" panose="020B060403050404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u="none" strike="noStrike" cap="none" normalizeH="0" baseline="0">
              <a:ln>
                <a:noFill/>
              </a:ln>
              <a:solidFill>
                <a:schemeClr val="tx1"/>
              </a:solidFill>
              <a:effectLst/>
              <a:latin typeface="Meiryo" panose="020B0604030504040204" pitchFamily="34" charset="-128"/>
            </a:endParaRPr>
          </a:p>
        </p:txBody>
      </p:sp>
      <p:sp>
        <p:nvSpPr>
          <p:cNvPr id="9" name="テキスト ボックス 8">
            <a:extLst>
              <a:ext uri="{FF2B5EF4-FFF2-40B4-BE49-F238E27FC236}">
                <a16:creationId xmlns:a16="http://schemas.microsoft.com/office/drawing/2014/main" id="{E1D9E032-5495-2BAE-091D-8B78EAE02F04}"/>
              </a:ext>
            </a:extLst>
          </p:cNvPr>
          <p:cNvSpPr txBox="1"/>
          <p:nvPr/>
        </p:nvSpPr>
        <p:spPr>
          <a:xfrm>
            <a:off x="798437" y="951901"/>
            <a:ext cx="10626801" cy="853153"/>
          </a:xfrm>
          <a:prstGeom prst="rect">
            <a:avLst/>
          </a:prstGeom>
          <a:noFill/>
        </p:spPr>
        <p:txBody>
          <a:bodyPr wrap="square" lIns="0" tIns="14400" rIns="0" bIns="14400" rtlCol="0" anchor="t" anchorCtr="0">
            <a:spAutoFit/>
          </a:bodyPr>
          <a:lstStyle/>
          <a:p>
            <a:pPr>
              <a:lnSpc>
                <a:spcPct val="130000"/>
              </a:lnSpc>
              <a:spcBef>
                <a:spcPts val="800"/>
              </a:spcBef>
            </a:pPr>
            <a:r>
              <a:rPr lang="en-US" sz="1400">
                <a:solidFill>
                  <a:srgbClr val="3A3A3A"/>
                </a:solidFill>
                <a:effectLst/>
                <a:latin typeface="メイリオ" panose="020B0604030504040204" pitchFamily="34" charset="-128"/>
                <a:ea typeface="メイリオ" panose="020B0604030504040204" pitchFamily="34" charset="-128"/>
              </a:rPr>
              <a:t>ARI</a:t>
            </a:r>
            <a:r>
              <a:rPr lang="ja-JP" altLang="en-US" sz="1400">
                <a:solidFill>
                  <a:srgbClr val="3A3A3A"/>
                </a:solidFill>
                <a:effectLst/>
                <a:latin typeface="メイリオ" panose="020B0604030504040204" pitchFamily="34" charset="-128"/>
                <a:ea typeface="メイリオ" panose="020B0604030504040204" pitchFamily="34" charset="-128"/>
              </a:rPr>
              <a:t>には全社的な</a:t>
            </a:r>
            <a:r>
              <a:rPr lang="en-US" sz="1400">
                <a:solidFill>
                  <a:srgbClr val="3A3A3A"/>
                </a:solidFill>
                <a:effectLst/>
                <a:latin typeface="メイリオ" panose="020B0604030504040204" pitchFamily="34" charset="-128"/>
                <a:ea typeface="メイリオ" panose="020B0604030504040204" pitchFamily="34" charset="-128"/>
              </a:rPr>
              <a:t>PMO</a:t>
            </a:r>
            <a:r>
              <a:rPr lang="ja-JP" altLang="en-US" sz="1400">
                <a:solidFill>
                  <a:srgbClr val="3A3A3A"/>
                </a:solidFill>
                <a:effectLst/>
                <a:latin typeface="メイリオ" panose="020B0604030504040204" pitchFamily="34" charset="-128"/>
                <a:ea typeface="メイリオ" panose="020B0604030504040204" pitchFamily="34" charset="-128"/>
              </a:rPr>
              <a:t>組織があり、マネジメントの標準化や</a:t>
            </a:r>
            <a:r>
              <a:rPr lang="en-US" sz="1400">
                <a:solidFill>
                  <a:srgbClr val="3A3A3A"/>
                </a:solidFill>
                <a:effectLst/>
                <a:latin typeface="メイリオ" panose="020B0604030504040204" pitchFamily="34" charset="-128"/>
                <a:ea typeface="メイリオ" panose="020B0604030504040204" pitchFamily="34" charset="-128"/>
              </a:rPr>
              <a:t>PM</a:t>
            </a:r>
            <a:r>
              <a:rPr lang="ja-JP" altLang="en-US" sz="1400">
                <a:solidFill>
                  <a:srgbClr val="3A3A3A"/>
                </a:solidFill>
                <a:effectLst/>
                <a:latin typeface="メイリオ" panose="020B0604030504040204" pitchFamily="34" charset="-128"/>
                <a:ea typeface="メイリオ" panose="020B0604030504040204" pitchFamily="34" charset="-128"/>
              </a:rPr>
              <a:t>育成を推進しています。品質管理やプロジェクト管理の基準を整え、ドキュメントも整備。</a:t>
            </a:r>
            <a:br>
              <a:rPr lang="en-US" altLang="ja-JP" sz="1400">
                <a:solidFill>
                  <a:srgbClr val="3A3A3A"/>
                </a:solidFill>
                <a:effectLst/>
                <a:latin typeface="メイリオ" panose="020B0604030504040204" pitchFamily="34" charset="-128"/>
                <a:ea typeface="メイリオ" panose="020B0604030504040204" pitchFamily="34" charset="-128"/>
              </a:rPr>
            </a:br>
            <a:r>
              <a:rPr lang="ja-JP" altLang="en-US" sz="1400">
                <a:solidFill>
                  <a:srgbClr val="3A3A3A"/>
                </a:solidFill>
                <a:effectLst/>
                <a:latin typeface="メイリオ" panose="020B0604030504040204" pitchFamily="34" charset="-128"/>
                <a:ea typeface="メイリオ" panose="020B0604030504040204" pitchFamily="34" charset="-128"/>
              </a:rPr>
              <a:t>ただし、適用範囲はプロジェクトの規模や内容に応じて柔軟に判断しています。</a:t>
            </a:r>
            <a:endParaRPr lang="en-US" dirty="0">
              <a:latin typeface="メイリオ"/>
              <a:ea typeface="メイリオ"/>
              <a:cs typeface="+mn-lt"/>
            </a:endParaRPr>
          </a:p>
        </p:txBody>
      </p:sp>
      <p:pic>
        <p:nvPicPr>
          <p:cNvPr id="17" name="図 16">
            <a:extLst>
              <a:ext uri="{FF2B5EF4-FFF2-40B4-BE49-F238E27FC236}">
                <a16:creationId xmlns:a16="http://schemas.microsoft.com/office/drawing/2014/main" id="{08DBBA88-37C8-F2F2-4447-168AB36CB810}"/>
              </a:ext>
            </a:extLst>
          </p:cNvPr>
          <p:cNvPicPr>
            <a:picLocks noChangeAspect="1"/>
          </p:cNvPicPr>
          <p:nvPr/>
        </p:nvPicPr>
        <p:blipFill>
          <a:blip r:embed="rId2"/>
          <a:stretch>
            <a:fillRect/>
          </a:stretch>
        </p:blipFill>
        <p:spPr>
          <a:xfrm>
            <a:off x="8574345" y="2294954"/>
            <a:ext cx="2850893" cy="3243569"/>
          </a:xfrm>
          <a:prstGeom prst="rect">
            <a:avLst/>
          </a:prstGeom>
          <a:ln>
            <a:solidFill>
              <a:schemeClr val="bg1">
                <a:lumMod val="85000"/>
              </a:schemeClr>
            </a:solidFill>
          </a:ln>
        </p:spPr>
      </p:pic>
      <p:grpSp>
        <p:nvGrpSpPr>
          <p:cNvPr id="19" name="グループ化 18">
            <a:extLst>
              <a:ext uri="{FF2B5EF4-FFF2-40B4-BE49-F238E27FC236}">
                <a16:creationId xmlns:a16="http://schemas.microsoft.com/office/drawing/2014/main" id="{C8DA1806-937F-B4C6-76DB-02A6A210D94E}"/>
              </a:ext>
            </a:extLst>
          </p:cNvPr>
          <p:cNvGrpSpPr/>
          <p:nvPr/>
        </p:nvGrpSpPr>
        <p:grpSpPr>
          <a:xfrm>
            <a:off x="766763" y="2294953"/>
            <a:ext cx="7572554" cy="2860764"/>
            <a:chOff x="1138471" y="2505341"/>
            <a:chExt cx="6466051" cy="2442749"/>
          </a:xfrm>
        </p:grpSpPr>
        <p:pic>
          <p:nvPicPr>
            <p:cNvPr id="10" name="図 9">
              <a:extLst>
                <a:ext uri="{FF2B5EF4-FFF2-40B4-BE49-F238E27FC236}">
                  <a16:creationId xmlns:a16="http://schemas.microsoft.com/office/drawing/2014/main" id="{79E921F5-B889-B4EB-95FE-BC30A166E6B1}"/>
                </a:ext>
              </a:extLst>
            </p:cNvPr>
            <p:cNvPicPr>
              <a:picLocks noChangeAspect="1"/>
            </p:cNvPicPr>
            <p:nvPr/>
          </p:nvPicPr>
          <p:blipFill>
            <a:blip r:embed="rId3"/>
            <a:stretch>
              <a:fillRect/>
            </a:stretch>
          </p:blipFill>
          <p:spPr>
            <a:xfrm>
              <a:off x="3337910" y="2505341"/>
              <a:ext cx="2062955" cy="1160149"/>
            </a:xfrm>
            <a:prstGeom prst="rect">
              <a:avLst/>
            </a:prstGeom>
            <a:ln>
              <a:solidFill>
                <a:schemeClr val="bg1">
                  <a:lumMod val="85000"/>
                </a:schemeClr>
              </a:solidFill>
            </a:ln>
          </p:spPr>
        </p:pic>
        <p:pic>
          <p:nvPicPr>
            <p:cNvPr id="11" name="図 10">
              <a:extLst>
                <a:ext uri="{FF2B5EF4-FFF2-40B4-BE49-F238E27FC236}">
                  <a16:creationId xmlns:a16="http://schemas.microsoft.com/office/drawing/2014/main" id="{61C04B6A-3D1A-471A-EAC3-3C1C635294DC}"/>
                </a:ext>
              </a:extLst>
            </p:cNvPr>
            <p:cNvPicPr>
              <a:picLocks noChangeAspect="1"/>
            </p:cNvPicPr>
            <p:nvPr/>
          </p:nvPicPr>
          <p:blipFill>
            <a:blip r:embed="rId4"/>
            <a:stretch>
              <a:fillRect/>
            </a:stretch>
          </p:blipFill>
          <p:spPr>
            <a:xfrm>
              <a:off x="5533130" y="2505341"/>
              <a:ext cx="2071392" cy="1164367"/>
            </a:xfrm>
            <a:prstGeom prst="rect">
              <a:avLst/>
            </a:prstGeom>
            <a:ln>
              <a:solidFill>
                <a:schemeClr val="bg1">
                  <a:lumMod val="85000"/>
                </a:schemeClr>
              </a:solidFill>
            </a:ln>
          </p:spPr>
        </p:pic>
        <p:pic>
          <p:nvPicPr>
            <p:cNvPr id="12" name="図 11">
              <a:extLst>
                <a:ext uri="{FF2B5EF4-FFF2-40B4-BE49-F238E27FC236}">
                  <a16:creationId xmlns:a16="http://schemas.microsoft.com/office/drawing/2014/main" id="{F837AD34-C910-885F-BA22-DC40E2AD9434}"/>
                </a:ext>
              </a:extLst>
            </p:cNvPr>
            <p:cNvPicPr>
              <a:picLocks noChangeAspect="1"/>
            </p:cNvPicPr>
            <p:nvPr/>
          </p:nvPicPr>
          <p:blipFill>
            <a:blip r:embed="rId5"/>
            <a:stretch>
              <a:fillRect/>
            </a:stretch>
          </p:blipFill>
          <p:spPr>
            <a:xfrm>
              <a:off x="1138471" y="3777014"/>
              <a:ext cx="2067174" cy="1160149"/>
            </a:xfrm>
            <a:prstGeom prst="rect">
              <a:avLst/>
            </a:prstGeom>
            <a:ln>
              <a:solidFill>
                <a:schemeClr val="bg1">
                  <a:lumMod val="85000"/>
                </a:schemeClr>
              </a:solidFill>
            </a:ln>
          </p:spPr>
        </p:pic>
        <p:pic>
          <p:nvPicPr>
            <p:cNvPr id="15" name="図 14">
              <a:extLst>
                <a:ext uri="{FF2B5EF4-FFF2-40B4-BE49-F238E27FC236}">
                  <a16:creationId xmlns:a16="http://schemas.microsoft.com/office/drawing/2014/main" id="{DE3ED359-4D3C-D2B5-883C-45EC8FB686D2}"/>
                </a:ext>
              </a:extLst>
            </p:cNvPr>
            <p:cNvPicPr>
              <a:picLocks noChangeAspect="1"/>
            </p:cNvPicPr>
            <p:nvPr/>
          </p:nvPicPr>
          <p:blipFill>
            <a:blip r:embed="rId6"/>
            <a:stretch>
              <a:fillRect/>
            </a:stretch>
          </p:blipFill>
          <p:spPr>
            <a:xfrm>
              <a:off x="3337909" y="3777014"/>
              <a:ext cx="2062955" cy="1168586"/>
            </a:xfrm>
            <a:prstGeom prst="rect">
              <a:avLst/>
            </a:prstGeom>
            <a:ln>
              <a:solidFill>
                <a:schemeClr val="bg1">
                  <a:lumMod val="85000"/>
                </a:schemeClr>
              </a:solidFill>
            </a:ln>
          </p:spPr>
        </p:pic>
        <p:pic>
          <p:nvPicPr>
            <p:cNvPr id="16" name="図 15">
              <a:extLst>
                <a:ext uri="{FF2B5EF4-FFF2-40B4-BE49-F238E27FC236}">
                  <a16:creationId xmlns:a16="http://schemas.microsoft.com/office/drawing/2014/main" id="{2069D60A-6D0A-377C-A635-E08AB4BF722A}"/>
                </a:ext>
              </a:extLst>
            </p:cNvPr>
            <p:cNvPicPr>
              <a:picLocks noChangeAspect="1"/>
            </p:cNvPicPr>
            <p:nvPr/>
          </p:nvPicPr>
          <p:blipFill>
            <a:blip r:embed="rId7"/>
            <a:stretch>
              <a:fillRect/>
            </a:stretch>
          </p:blipFill>
          <p:spPr>
            <a:xfrm>
              <a:off x="5533128" y="3783723"/>
              <a:ext cx="2067174" cy="1164367"/>
            </a:xfrm>
            <a:prstGeom prst="rect">
              <a:avLst/>
            </a:prstGeom>
            <a:ln>
              <a:solidFill>
                <a:schemeClr val="bg1">
                  <a:lumMod val="85000"/>
                </a:schemeClr>
              </a:solidFill>
            </a:ln>
          </p:spPr>
        </p:pic>
        <p:pic>
          <p:nvPicPr>
            <p:cNvPr id="7" name="図 6">
              <a:extLst>
                <a:ext uri="{FF2B5EF4-FFF2-40B4-BE49-F238E27FC236}">
                  <a16:creationId xmlns:a16="http://schemas.microsoft.com/office/drawing/2014/main" id="{DA08B903-FDBA-EC7A-D765-A0AB722A21DC}"/>
                </a:ext>
              </a:extLst>
            </p:cNvPr>
            <p:cNvPicPr>
              <a:picLocks noChangeAspect="1"/>
            </p:cNvPicPr>
            <p:nvPr/>
          </p:nvPicPr>
          <p:blipFill>
            <a:blip r:embed="rId8"/>
            <a:stretch>
              <a:fillRect/>
            </a:stretch>
          </p:blipFill>
          <p:spPr>
            <a:xfrm>
              <a:off x="1159565" y="2505341"/>
              <a:ext cx="2046080" cy="1147492"/>
            </a:xfrm>
            <a:prstGeom prst="rect">
              <a:avLst/>
            </a:prstGeom>
          </p:spPr>
        </p:pic>
      </p:grpSp>
    </p:spTree>
    <p:extLst>
      <p:ext uri="{BB962C8B-B14F-4D97-AF65-F5344CB8AC3E}">
        <p14:creationId xmlns:p14="http://schemas.microsoft.com/office/powerpoint/2010/main" val="4072295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2E074-2415-00E7-6E0F-64F2279AD9D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E956523-5ED8-C82E-A4FF-B867E3152795}"/>
              </a:ext>
            </a:extLst>
          </p:cNvPr>
          <p:cNvSpPr txBox="1">
            <a:spLocks/>
          </p:cNvSpPr>
          <p:nvPr/>
        </p:nvSpPr>
        <p:spPr>
          <a:xfrm>
            <a:off x="915843" y="447210"/>
            <a:ext cx="11377612" cy="432000"/>
          </a:xfrm>
          <a:prstGeom prst="rect">
            <a:avLst/>
          </a:prstGeom>
          <a:noFill/>
        </p:spPr>
        <p:txBody>
          <a:bodyPr wrap="square" lIns="0" tIns="0" rIns="0" bIns="0" rtlCol="0" anchor="ctr" anchorCtr="0">
            <a:noAutofit/>
          </a:bodyPr>
          <a:lstStyle/>
          <a:p>
            <a:pPr>
              <a:defRPr/>
            </a:pPr>
            <a:r>
              <a:rPr lang="ja-JP" altLang="en-US" sz="2000" b="1">
                <a:solidFill>
                  <a:srgbClr val="0B3274"/>
                </a:solidFill>
                <a:latin typeface="Meiryo" panose="020B0604030504040204" pitchFamily="34" charset="-128"/>
                <a:ea typeface="Meiryo" panose="020B0604030504040204" pitchFamily="34" charset="-128"/>
              </a:rPr>
              <a:t>技術スタック／ツール</a:t>
            </a:r>
            <a:endParaRPr lang="ja-JP" sz="2000" b="1">
              <a:solidFill>
                <a:srgbClr val="000000"/>
              </a:solidFill>
              <a:latin typeface="Meiryo" panose="020B0604030504040204" pitchFamily="34" charset="-128"/>
              <a:ea typeface="Meiryo" panose="020B0604030504040204" pitchFamily="34" charset="-128"/>
            </a:endParaRPr>
          </a:p>
        </p:txBody>
      </p:sp>
      <p:sp>
        <p:nvSpPr>
          <p:cNvPr id="6" name="Rectangle 1">
            <a:extLst>
              <a:ext uri="{FF2B5EF4-FFF2-40B4-BE49-F238E27FC236}">
                <a16:creationId xmlns:a16="http://schemas.microsoft.com/office/drawing/2014/main" id="{3B9B2DCE-3D97-9DCD-4D67-6003B1B0E59D}"/>
              </a:ext>
            </a:extLst>
          </p:cNvPr>
          <p:cNvSpPr>
            <a:spLocks noChangeArrowheads="1"/>
          </p:cNvSpPr>
          <p:nvPr/>
        </p:nvSpPr>
        <p:spPr bwMode="auto">
          <a:xfrm>
            <a:off x="-980471" y="1369110"/>
            <a:ext cx="19517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a:ln>
                  <a:noFill/>
                </a:ln>
                <a:solidFill>
                  <a:srgbClr val="000000"/>
                </a:solidFill>
                <a:effectLst/>
                <a:latin typeface="Noto Sans JP" panose="020B0200000000000000" pitchFamily="50" charset="-128"/>
                <a:ea typeface="Noto Sans JP" panose="020B0200000000000000" pitchFamily="50" charset="-128"/>
              </a:rPr>
              <a:t> </a:t>
            </a:r>
            <a:endParaRPr kumimoji="0" lang="ja-JP" altLang="ja-JP" sz="1800" u="none" strike="noStrike" cap="none" normalizeH="0" baseline="0">
              <a:ln>
                <a:noFill/>
              </a:ln>
              <a:solidFill>
                <a:schemeClr val="tx1"/>
              </a:solidFill>
              <a:effectLst/>
              <a:latin typeface="Meiryo" panose="020B060403050404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u="none" strike="noStrike" cap="none" normalizeH="0" baseline="0">
              <a:ln>
                <a:noFill/>
              </a:ln>
              <a:solidFill>
                <a:schemeClr val="tx1"/>
              </a:solidFill>
              <a:effectLst/>
              <a:latin typeface="Meiryo" panose="020B0604030504040204" pitchFamily="34" charset="-128"/>
            </a:endParaRPr>
          </a:p>
        </p:txBody>
      </p:sp>
      <p:sp>
        <p:nvSpPr>
          <p:cNvPr id="9" name="テキスト ボックス 8">
            <a:extLst>
              <a:ext uri="{FF2B5EF4-FFF2-40B4-BE49-F238E27FC236}">
                <a16:creationId xmlns:a16="http://schemas.microsoft.com/office/drawing/2014/main" id="{5CD2C44E-5BE7-41B3-92EB-E5DF2DE720F9}"/>
              </a:ext>
            </a:extLst>
          </p:cNvPr>
          <p:cNvSpPr txBox="1"/>
          <p:nvPr/>
        </p:nvSpPr>
        <p:spPr>
          <a:xfrm>
            <a:off x="798437" y="951901"/>
            <a:ext cx="10626801" cy="293000"/>
          </a:xfrm>
          <a:prstGeom prst="rect">
            <a:avLst/>
          </a:prstGeom>
          <a:noFill/>
        </p:spPr>
        <p:txBody>
          <a:bodyPr wrap="square" lIns="0" tIns="14400" rIns="0" bIns="14400" rtlCol="0" anchor="t" anchorCtr="0">
            <a:spAutoFit/>
          </a:bodyPr>
          <a:lstStyle>
            <a:defPPr>
              <a:defRPr lang="ja-JP"/>
            </a:defPPr>
            <a:lvl1pPr>
              <a:lnSpc>
                <a:spcPct val="130000"/>
              </a:lnSpc>
              <a:spcBef>
                <a:spcPts val="800"/>
              </a:spcBef>
              <a:defRPr sz="1400">
                <a:solidFill>
                  <a:srgbClr val="3A3A3A"/>
                </a:solidFill>
                <a:effectLst/>
                <a:latin typeface="メイリオ" panose="020B0604030504040204" pitchFamily="34" charset="-128"/>
                <a:ea typeface="メイリオ" panose="020B0604030504040204" pitchFamily="34" charset="-128"/>
              </a:defRPr>
            </a:lvl1pPr>
          </a:lstStyle>
          <a:p>
            <a:r>
              <a:rPr lang="en-US"/>
              <a:t>主要な技術スタック／ツールは以下の通りです。</a:t>
            </a:r>
          </a:p>
        </p:txBody>
      </p:sp>
      <p:pic>
        <p:nvPicPr>
          <p:cNvPr id="11" name="図 10" descr="ロゴ&#10;&#10;AI 生成コンテンツは誤りを含む可能性があります。">
            <a:extLst>
              <a:ext uri="{FF2B5EF4-FFF2-40B4-BE49-F238E27FC236}">
                <a16:creationId xmlns:a16="http://schemas.microsoft.com/office/drawing/2014/main" id="{3CE73DED-466E-0AF9-5852-5872013393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998" y="5332082"/>
            <a:ext cx="808331" cy="576261"/>
          </a:xfrm>
          <a:prstGeom prst="rect">
            <a:avLst/>
          </a:prstGeom>
        </p:spPr>
      </p:pic>
      <p:pic>
        <p:nvPicPr>
          <p:cNvPr id="20" name="図 19" descr="ロゴ&#10;&#10;自動的に生成された説明">
            <a:extLst>
              <a:ext uri="{FF2B5EF4-FFF2-40B4-BE49-F238E27FC236}">
                <a16:creationId xmlns:a16="http://schemas.microsoft.com/office/drawing/2014/main" id="{27E828A5-8C03-5229-5A2F-BB64291D0308}"/>
              </a:ext>
            </a:extLst>
          </p:cNvPr>
          <p:cNvPicPr>
            <a:picLocks noChangeAspect="1"/>
          </p:cNvPicPr>
          <p:nvPr/>
        </p:nvPicPr>
        <p:blipFill>
          <a:blip r:embed="rId4"/>
          <a:stretch>
            <a:fillRect/>
          </a:stretch>
        </p:blipFill>
        <p:spPr>
          <a:xfrm>
            <a:off x="2693833" y="5359714"/>
            <a:ext cx="1252969" cy="412050"/>
          </a:xfrm>
          <a:prstGeom prst="rect">
            <a:avLst/>
          </a:prstGeom>
        </p:spPr>
      </p:pic>
      <p:sp>
        <p:nvSpPr>
          <p:cNvPr id="21" name="角丸四角形 20">
            <a:extLst>
              <a:ext uri="{FF2B5EF4-FFF2-40B4-BE49-F238E27FC236}">
                <a16:creationId xmlns:a16="http://schemas.microsoft.com/office/drawing/2014/main" id="{879ECEC9-0E3F-2616-4323-40B9640ED386}"/>
              </a:ext>
            </a:extLst>
          </p:cNvPr>
          <p:cNvSpPr/>
          <p:nvPr/>
        </p:nvSpPr>
        <p:spPr>
          <a:xfrm>
            <a:off x="773392" y="1642164"/>
            <a:ext cx="5014817" cy="1585574"/>
          </a:xfrm>
          <a:prstGeom prst="roundRect">
            <a:avLst>
              <a:gd name="adj" fmla="val 7589"/>
            </a:avLst>
          </a:prstGeom>
          <a:noFill/>
          <a:ln w="28575">
            <a:solidFill>
              <a:srgbClr val="E4EB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pic>
        <p:nvPicPr>
          <p:cNvPr id="30" name="図 29" descr="プレート, 挿絵, 食品 が含まれている画像&#10;&#10;自動的に生成された説明">
            <a:extLst>
              <a:ext uri="{FF2B5EF4-FFF2-40B4-BE49-F238E27FC236}">
                <a16:creationId xmlns:a16="http://schemas.microsoft.com/office/drawing/2014/main" id="{658728A2-17E7-AB22-5A05-BFD339BE1111}"/>
              </a:ext>
            </a:extLst>
          </p:cNvPr>
          <p:cNvPicPr>
            <a:picLocks noChangeAspect="1"/>
          </p:cNvPicPr>
          <p:nvPr/>
        </p:nvPicPr>
        <p:blipFill>
          <a:blip r:embed="rId5"/>
          <a:stretch>
            <a:fillRect/>
          </a:stretch>
        </p:blipFill>
        <p:spPr>
          <a:xfrm>
            <a:off x="7187042" y="4364314"/>
            <a:ext cx="597580" cy="357054"/>
          </a:xfrm>
          <a:prstGeom prst="rect">
            <a:avLst/>
          </a:prstGeom>
        </p:spPr>
      </p:pic>
      <p:pic>
        <p:nvPicPr>
          <p:cNvPr id="31" name="図 30" descr="図形&#10;&#10;AI 生成コンテンツは誤りを含む可能性があります。">
            <a:extLst>
              <a:ext uri="{FF2B5EF4-FFF2-40B4-BE49-F238E27FC236}">
                <a16:creationId xmlns:a16="http://schemas.microsoft.com/office/drawing/2014/main" id="{93E676A7-6C7C-9C9D-5817-E14946A5E6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0958" y="5280489"/>
            <a:ext cx="540040" cy="540040"/>
          </a:xfrm>
          <a:prstGeom prst="rect">
            <a:avLst/>
          </a:prstGeom>
        </p:spPr>
      </p:pic>
      <p:pic>
        <p:nvPicPr>
          <p:cNvPr id="32" name="図 31" descr="アイコン&#10;&#10;AI 生成コンテンツは誤りを含む可能性があります。">
            <a:extLst>
              <a:ext uri="{FF2B5EF4-FFF2-40B4-BE49-F238E27FC236}">
                <a16:creationId xmlns:a16="http://schemas.microsoft.com/office/drawing/2014/main" id="{C04E2F5B-90F3-865F-E259-7A95D4A11E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81351" y="5359714"/>
            <a:ext cx="1027976" cy="412050"/>
          </a:xfrm>
          <a:prstGeom prst="rect">
            <a:avLst/>
          </a:prstGeom>
        </p:spPr>
      </p:pic>
      <p:grpSp>
        <p:nvGrpSpPr>
          <p:cNvPr id="65" name="グループ化 64">
            <a:extLst>
              <a:ext uri="{FF2B5EF4-FFF2-40B4-BE49-F238E27FC236}">
                <a16:creationId xmlns:a16="http://schemas.microsoft.com/office/drawing/2014/main" id="{1659AC90-802F-4CD1-ADA5-C0ECC2D85761}"/>
              </a:ext>
            </a:extLst>
          </p:cNvPr>
          <p:cNvGrpSpPr/>
          <p:nvPr/>
        </p:nvGrpSpPr>
        <p:grpSpPr>
          <a:xfrm>
            <a:off x="6866174" y="1853743"/>
            <a:ext cx="3544924" cy="1385711"/>
            <a:chOff x="6637573" y="1912526"/>
            <a:chExt cx="4069491" cy="1590764"/>
          </a:xfrm>
        </p:grpSpPr>
        <p:pic>
          <p:nvPicPr>
            <p:cNvPr id="14" name="グラフィックス 13">
              <a:extLst>
                <a:ext uri="{FF2B5EF4-FFF2-40B4-BE49-F238E27FC236}">
                  <a16:creationId xmlns:a16="http://schemas.microsoft.com/office/drawing/2014/main" id="{2748AB01-22C7-8184-66D7-CE0E25A991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37573" y="2807482"/>
              <a:ext cx="904499" cy="554722"/>
            </a:xfrm>
            <a:prstGeom prst="rect">
              <a:avLst/>
            </a:prstGeom>
          </p:spPr>
        </p:pic>
        <p:pic>
          <p:nvPicPr>
            <p:cNvPr id="17" name="グラフィックス 16">
              <a:extLst>
                <a:ext uri="{FF2B5EF4-FFF2-40B4-BE49-F238E27FC236}">
                  <a16:creationId xmlns:a16="http://schemas.microsoft.com/office/drawing/2014/main" id="{D5D80783-E07F-D667-CAA0-63D97DB9F3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0134" y="2920530"/>
              <a:ext cx="1049133" cy="264188"/>
            </a:xfrm>
            <a:prstGeom prst="rect">
              <a:avLst/>
            </a:prstGeom>
          </p:spPr>
        </p:pic>
        <p:pic>
          <p:nvPicPr>
            <p:cNvPr id="18" name="図 17" descr="ロゴ&#10;&#10;中程度の精度で自動的に生成された説明">
              <a:extLst>
                <a:ext uri="{FF2B5EF4-FFF2-40B4-BE49-F238E27FC236}">
                  <a16:creationId xmlns:a16="http://schemas.microsoft.com/office/drawing/2014/main" id="{FD3A83BA-2E9E-981C-9FBA-6F4FCEC1D472}"/>
                </a:ext>
              </a:extLst>
            </p:cNvPr>
            <p:cNvPicPr>
              <a:picLocks noChangeAspect="1"/>
            </p:cNvPicPr>
            <p:nvPr/>
          </p:nvPicPr>
          <p:blipFill>
            <a:blip r:embed="rId12"/>
            <a:stretch>
              <a:fillRect/>
            </a:stretch>
          </p:blipFill>
          <p:spPr>
            <a:xfrm>
              <a:off x="10049245" y="2737777"/>
              <a:ext cx="657819" cy="441037"/>
            </a:xfrm>
            <a:prstGeom prst="rect">
              <a:avLst/>
            </a:prstGeom>
          </p:spPr>
        </p:pic>
        <p:pic>
          <p:nvPicPr>
            <p:cNvPr id="33" name="Picture 2" descr="Java | Java Wiki | Fandom">
              <a:extLst>
                <a:ext uri="{FF2B5EF4-FFF2-40B4-BE49-F238E27FC236}">
                  <a16:creationId xmlns:a16="http://schemas.microsoft.com/office/drawing/2014/main" id="{F69E3DA9-605F-91A9-969E-FBE1A0324D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37847" y="1912526"/>
              <a:ext cx="808494" cy="8084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Spring Bootとは？ | 株式会社リーディングソフト">
              <a:extLst>
                <a:ext uri="{FF2B5EF4-FFF2-40B4-BE49-F238E27FC236}">
                  <a16:creationId xmlns:a16="http://schemas.microsoft.com/office/drawing/2014/main" id="{F5F57269-E3BA-9BD5-0C69-1D386545F9E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88521" y="2000024"/>
              <a:ext cx="1149326" cy="60432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選ばれたのはPythonでした。～機械学習でPythonが主流言語の理由～ - TECH PLAY Magazine">
              <a:extLst>
                <a:ext uri="{FF2B5EF4-FFF2-40B4-BE49-F238E27FC236}">
                  <a16:creationId xmlns:a16="http://schemas.microsoft.com/office/drawing/2014/main" id="{829B3531-BF4F-62F5-F074-A9AB4EE9083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51017" y="2004011"/>
              <a:ext cx="625523" cy="625523"/>
            </a:xfrm>
            <a:prstGeom prst="rect">
              <a:avLst/>
            </a:prstGeom>
            <a:noFill/>
            <a:extLst>
              <a:ext uri="{909E8E84-426E-40DD-AFC4-6F175D3DCCD1}">
                <a14:hiddenFill xmlns:a14="http://schemas.microsoft.com/office/drawing/2010/main">
                  <a:solidFill>
                    <a:srgbClr val="FFFFFF"/>
                  </a:solidFill>
                </a14:hiddenFill>
              </a:ext>
            </a:extLst>
          </p:spPr>
        </p:pic>
        <p:pic>
          <p:nvPicPr>
            <p:cNvPr id="36" name="図 35" descr="ロゴ&#10;&#10;AI によって生成されたコンテンツは間違っている可能性があります。">
              <a:extLst>
                <a:ext uri="{FF2B5EF4-FFF2-40B4-BE49-F238E27FC236}">
                  <a16:creationId xmlns:a16="http://schemas.microsoft.com/office/drawing/2014/main" id="{FC7C84F9-9BEB-08A0-1BEA-6DC56473BED6}"/>
                </a:ext>
              </a:extLst>
            </p:cNvPr>
            <p:cNvPicPr>
              <a:picLocks noChangeAspect="1"/>
            </p:cNvPicPr>
            <p:nvPr/>
          </p:nvPicPr>
          <p:blipFill>
            <a:blip r:embed="rId16"/>
            <a:stretch>
              <a:fillRect/>
            </a:stretch>
          </p:blipFill>
          <p:spPr>
            <a:xfrm>
              <a:off x="7653328" y="2595258"/>
              <a:ext cx="1028568" cy="908032"/>
            </a:xfrm>
            <a:prstGeom prst="rect">
              <a:avLst/>
            </a:prstGeom>
          </p:spPr>
        </p:pic>
      </p:grpSp>
      <p:pic>
        <p:nvPicPr>
          <p:cNvPr id="39" name="Picture 14" descr="Androidネイティブアプリ開発者から見たFlutter">
            <a:extLst>
              <a:ext uri="{FF2B5EF4-FFF2-40B4-BE49-F238E27FC236}">
                <a16:creationId xmlns:a16="http://schemas.microsoft.com/office/drawing/2014/main" id="{AD9183A4-335E-6095-ED11-C7C1B0E4EB5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10321" y="3957780"/>
            <a:ext cx="1275195" cy="35705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Dart入門 | フューチャー技術ブログ">
            <a:extLst>
              <a:ext uri="{FF2B5EF4-FFF2-40B4-BE49-F238E27FC236}">
                <a16:creationId xmlns:a16="http://schemas.microsoft.com/office/drawing/2014/main" id="{5DE6AA89-2788-88C0-1891-4CDF549E14B3}"/>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724320" y="3974526"/>
            <a:ext cx="1048695" cy="37853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0" descr="Swift - Apple Developer">
            <a:extLst>
              <a:ext uri="{FF2B5EF4-FFF2-40B4-BE49-F238E27FC236}">
                <a16:creationId xmlns:a16="http://schemas.microsoft.com/office/drawing/2014/main" id="{26A5988F-4958-3D72-573E-48944400D2A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65361" y="3898309"/>
            <a:ext cx="518344" cy="51834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Kotlin - Wikipedia">
            <a:extLst>
              <a:ext uri="{FF2B5EF4-FFF2-40B4-BE49-F238E27FC236}">
                <a16:creationId xmlns:a16="http://schemas.microsoft.com/office/drawing/2014/main" id="{EFF7837D-4A95-4B00-174C-D72E1B7C19D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740937" y="3927989"/>
            <a:ext cx="437846" cy="437845"/>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グループ化 60">
            <a:extLst>
              <a:ext uri="{FF2B5EF4-FFF2-40B4-BE49-F238E27FC236}">
                <a16:creationId xmlns:a16="http://schemas.microsoft.com/office/drawing/2014/main" id="{FB7505D8-B755-E405-C277-CD4622EC84D1}"/>
              </a:ext>
            </a:extLst>
          </p:cNvPr>
          <p:cNvGrpSpPr/>
          <p:nvPr/>
        </p:nvGrpSpPr>
        <p:grpSpPr>
          <a:xfrm>
            <a:off x="8079290" y="3916134"/>
            <a:ext cx="1947539" cy="1412632"/>
            <a:chOff x="8338725" y="4473790"/>
            <a:chExt cx="1672876" cy="1213407"/>
          </a:xfrm>
        </p:grpSpPr>
        <p:pic>
          <p:nvPicPr>
            <p:cNvPr id="44" name="Graphic 14" descr="AWS Fargate service icon.">
              <a:extLst>
                <a:ext uri="{FF2B5EF4-FFF2-40B4-BE49-F238E27FC236}">
                  <a16:creationId xmlns:a16="http://schemas.microsoft.com/office/drawing/2014/main" id="{C4BF0E9E-4686-2859-0A03-471EC121BAA0}"/>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8340483" y="4477214"/>
              <a:ext cx="376395" cy="3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F8E017DF-B8E1-11C0-AC4E-D13A0BF39D4D}"/>
                </a:ext>
              </a:extLst>
            </p:cNvPr>
            <p:cNvSpPr txBox="1">
              <a:spLocks noChangeArrowheads="1"/>
            </p:cNvSpPr>
            <p:nvPr/>
          </p:nvSpPr>
          <p:spPr bwMode="auto">
            <a:xfrm>
              <a:off x="8338725" y="4892427"/>
              <a:ext cx="37991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800" u="none" strike="noStrike" kern="1200" cap="none" spc="0" normalizeH="0" baseline="0" noProof="0">
                  <a:ln>
                    <a:noFill/>
                  </a:ln>
                  <a:solidFill>
                    <a:schemeClr val="tx1">
                      <a:lumMod val="95000"/>
                      <a:lumOff val="5000"/>
                    </a:schemeClr>
                  </a:solidFill>
                  <a:effectLst/>
                  <a:uLnTx/>
                  <a:uFillTx/>
                  <a:latin typeface="Meiryo" panose="020B0604030504040204" pitchFamily="34" charset="-128"/>
                  <a:ea typeface="Meiryo" panose="020B0604030504040204" pitchFamily="34" charset="-128"/>
                  <a:cs typeface="Arial" panose="020B0604020202020204" pitchFamily="34" charset="0"/>
                </a:rPr>
                <a:t>Fargate</a:t>
              </a:r>
            </a:p>
          </p:txBody>
        </p:sp>
        <p:pic>
          <p:nvPicPr>
            <p:cNvPr id="46" name="Graphic 20" descr="Amazon Elastic Container Registry (Amazon ECR) Service icon.">
              <a:extLst>
                <a:ext uri="{FF2B5EF4-FFF2-40B4-BE49-F238E27FC236}">
                  <a16:creationId xmlns:a16="http://schemas.microsoft.com/office/drawing/2014/main" id="{E6E584C4-AE60-1026-84D2-ACCB9CC2552D}"/>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910249" y="4473790"/>
              <a:ext cx="376395" cy="3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4359AFFB-2E8B-235C-8728-DB16DBD9F0B2}"/>
                </a:ext>
              </a:extLst>
            </p:cNvPr>
            <p:cNvSpPr txBox="1">
              <a:spLocks noChangeArrowheads="1"/>
            </p:cNvSpPr>
            <p:nvPr/>
          </p:nvSpPr>
          <p:spPr bwMode="auto">
            <a:xfrm>
              <a:off x="8996656" y="4889002"/>
              <a:ext cx="20358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800" u="none" strike="noStrike" kern="1200" cap="none" spc="0" normalizeH="0" baseline="0" noProof="0">
                  <a:ln>
                    <a:noFill/>
                  </a:ln>
                  <a:solidFill>
                    <a:schemeClr val="tx1">
                      <a:lumMod val="95000"/>
                      <a:lumOff val="5000"/>
                    </a:schemeClr>
                  </a:solidFill>
                  <a:effectLst/>
                  <a:uLnTx/>
                  <a:uFillTx/>
                  <a:latin typeface="Meiryo" panose="020B0604030504040204" pitchFamily="34" charset="-128"/>
                  <a:ea typeface="Meiryo" panose="020B0604030504040204" pitchFamily="34" charset="-128"/>
                  <a:cs typeface="Arial" panose="020B0604020202020204" pitchFamily="34" charset="0"/>
                </a:rPr>
                <a:t>ECR</a:t>
              </a:r>
            </a:p>
          </p:txBody>
        </p:sp>
        <p:pic>
          <p:nvPicPr>
            <p:cNvPr id="48" name="Graphic 18" descr="Amazon Elastic Container Service (Amazon ECS) service icon.">
              <a:extLst>
                <a:ext uri="{FF2B5EF4-FFF2-40B4-BE49-F238E27FC236}">
                  <a16:creationId xmlns:a16="http://schemas.microsoft.com/office/drawing/2014/main" id="{4F0EC7B4-BC45-4181-0E87-6463380F3C5F}"/>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478990" y="4481583"/>
              <a:ext cx="376395" cy="3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24">
              <a:extLst>
                <a:ext uri="{FF2B5EF4-FFF2-40B4-BE49-F238E27FC236}">
                  <a16:creationId xmlns:a16="http://schemas.microsoft.com/office/drawing/2014/main" id="{B45BF275-AF6C-DC34-DE27-A8DD3E16EBBE}"/>
                </a:ext>
              </a:extLst>
            </p:cNvPr>
            <p:cNvSpPr txBox="1">
              <a:spLocks noChangeArrowheads="1"/>
            </p:cNvSpPr>
            <p:nvPr/>
          </p:nvSpPr>
          <p:spPr bwMode="auto">
            <a:xfrm>
              <a:off x="9567800" y="4896875"/>
              <a:ext cx="1987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800" u="none" strike="noStrike" kern="1200" cap="none" spc="0" normalizeH="0" baseline="0" noProof="0">
                  <a:ln>
                    <a:noFill/>
                  </a:ln>
                  <a:solidFill>
                    <a:schemeClr val="tx1">
                      <a:lumMod val="95000"/>
                      <a:lumOff val="5000"/>
                    </a:schemeClr>
                  </a:solidFill>
                  <a:effectLst/>
                  <a:uLnTx/>
                  <a:uFillTx/>
                  <a:latin typeface="Meiryo" panose="020B0604030504040204" pitchFamily="34" charset="-128"/>
                  <a:ea typeface="Meiryo" panose="020B0604030504040204" pitchFamily="34" charset="-128"/>
                  <a:cs typeface="Arial" panose="020B0604020202020204" pitchFamily="34" charset="0"/>
                </a:rPr>
                <a:t>ECS</a:t>
              </a:r>
            </a:p>
          </p:txBody>
        </p:sp>
        <p:pic>
          <p:nvPicPr>
            <p:cNvPr id="50" name="Graphic 7" descr="Amazon Aurora service icon.">
              <a:extLst>
                <a:ext uri="{FF2B5EF4-FFF2-40B4-BE49-F238E27FC236}">
                  <a16:creationId xmlns:a16="http://schemas.microsoft.com/office/drawing/2014/main" id="{AC4E2DDE-A45A-07A3-3C45-9B4083E68E4F}"/>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8355568" y="5141725"/>
              <a:ext cx="376395" cy="3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C2C1D9A5-F31E-FD05-8B48-20A6A5557FE4}"/>
                </a:ext>
              </a:extLst>
            </p:cNvPr>
            <p:cNvSpPr txBox="1">
              <a:spLocks noChangeArrowheads="1"/>
            </p:cNvSpPr>
            <p:nvPr/>
          </p:nvSpPr>
          <p:spPr bwMode="auto">
            <a:xfrm>
              <a:off x="8375449" y="5564086"/>
              <a:ext cx="3366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800" u="none" strike="noStrike" kern="1200" cap="none" spc="0" normalizeH="0" baseline="0" noProof="0">
                  <a:ln>
                    <a:noFill/>
                  </a:ln>
                  <a:solidFill>
                    <a:schemeClr val="tx1">
                      <a:lumMod val="95000"/>
                      <a:lumOff val="5000"/>
                    </a:schemeClr>
                  </a:solidFill>
                  <a:effectLst/>
                  <a:uLnTx/>
                  <a:uFillTx/>
                  <a:latin typeface="Meiryo" panose="020B0604030504040204" pitchFamily="34" charset="-128"/>
                  <a:ea typeface="Meiryo" panose="020B0604030504040204" pitchFamily="34" charset="-128"/>
                  <a:cs typeface="Arial" panose="020B0604020202020204" pitchFamily="34" charset="0"/>
                </a:rPr>
                <a:t>Aurora</a:t>
              </a:r>
            </a:p>
          </p:txBody>
        </p:sp>
        <p:pic>
          <p:nvPicPr>
            <p:cNvPr id="52" name="Graphic 6" descr="Amazon Relational Database Service (Amazon RDS) service icon.">
              <a:extLst>
                <a:ext uri="{FF2B5EF4-FFF2-40B4-BE49-F238E27FC236}">
                  <a16:creationId xmlns:a16="http://schemas.microsoft.com/office/drawing/2014/main" id="{7D7F8BCA-9DF1-4E1A-4635-A1910198530C}"/>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8926688" y="5141725"/>
              <a:ext cx="376395" cy="3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9">
              <a:extLst>
                <a:ext uri="{FF2B5EF4-FFF2-40B4-BE49-F238E27FC236}">
                  <a16:creationId xmlns:a16="http://schemas.microsoft.com/office/drawing/2014/main" id="{65D83414-D487-AC37-23C1-C98F91585E24}"/>
                </a:ext>
              </a:extLst>
            </p:cNvPr>
            <p:cNvSpPr txBox="1">
              <a:spLocks noChangeArrowheads="1"/>
            </p:cNvSpPr>
            <p:nvPr/>
          </p:nvSpPr>
          <p:spPr bwMode="auto">
            <a:xfrm>
              <a:off x="9008286" y="5564086"/>
              <a:ext cx="213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800" u="none" strike="noStrike" kern="1200" cap="none" spc="0" normalizeH="0" baseline="0" noProof="0">
                  <a:ln>
                    <a:noFill/>
                  </a:ln>
                  <a:solidFill>
                    <a:schemeClr val="tx1">
                      <a:lumMod val="95000"/>
                      <a:lumOff val="5000"/>
                    </a:schemeClr>
                  </a:solidFill>
                  <a:effectLst/>
                  <a:uLnTx/>
                  <a:uFillTx/>
                  <a:latin typeface="Meiryo" panose="020B0604030504040204" pitchFamily="34" charset="-128"/>
                  <a:ea typeface="Meiryo" panose="020B0604030504040204" pitchFamily="34" charset="-128"/>
                  <a:cs typeface="Arial" panose="020B0604020202020204" pitchFamily="34" charset="0"/>
                </a:rPr>
                <a:t>RD</a:t>
              </a:r>
              <a:r>
                <a:rPr kumimoji="1" lang="en-US" altLang="ja-JP" sz="800" u="none" strike="noStrike" kern="1200" cap="none" spc="0" normalizeH="0" baseline="0" noProof="0">
                  <a:ln>
                    <a:noFill/>
                  </a:ln>
                  <a:solidFill>
                    <a:schemeClr val="tx1">
                      <a:lumMod val="95000"/>
                      <a:lumOff val="5000"/>
                    </a:schemeClr>
                  </a:solidFill>
                  <a:effectLst/>
                  <a:uLnTx/>
                  <a:uFillTx/>
                  <a:latin typeface="Meiryo" panose="020B0604030504040204" pitchFamily="34" charset="-128"/>
                  <a:ea typeface="Meiryo" panose="020B0604030504040204" pitchFamily="34" charset="-128"/>
                  <a:cs typeface="Arial" panose="020B0604020202020204" pitchFamily="34" charset="0"/>
                </a:rPr>
                <a:t>S</a:t>
              </a:r>
              <a:endParaRPr kumimoji="1" lang="en-US" altLang="en-US" sz="800" u="none" strike="noStrike" kern="1200" cap="none" spc="0" normalizeH="0" baseline="0" noProof="0">
                <a:ln>
                  <a:noFill/>
                </a:ln>
                <a:solidFill>
                  <a:schemeClr val="tx1">
                    <a:lumMod val="95000"/>
                    <a:lumOff val="5000"/>
                  </a:scheme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54" name="Graphic 6" descr="AWS CodePipeline service icon.">
              <a:extLst>
                <a:ext uri="{FF2B5EF4-FFF2-40B4-BE49-F238E27FC236}">
                  <a16:creationId xmlns:a16="http://schemas.microsoft.com/office/drawing/2014/main" id="{B375CFC6-DCD9-B2B5-9853-A7EA8902B685}"/>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508589" y="5133596"/>
              <a:ext cx="371237" cy="37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9">
              <a:extLst>
                <a:ext uri="{FF2B5EF4-FFF2-40B4-BE49-F238E27FC236}">
                  <a16:creationId xmlns:a16="http://schemas.microsoft.com/office/drawing/2014/main" id="{123123CB-9AEA-4F75-BAFD-DE36AF26FD89}"/>
                </a:ext>
              </a:extLst>
            </p:cNvPr>
            <p:cNvSpPr txBox="1">
              <a:spLocks noChangeArrowheads="1"/>
            </p:cNvSpPr>
            <p:nvPr/>
          </p:nvSpPr>
          <p:spPr bwMode="auto">
            <a:xfrm>
              <a:off x="9376812" y="5564086"/>
              <a:ext cx="63478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800" u="none" strike="noStrike" kern="1200" cap="none" spc="0" normalizeH="0" baseline="0" noProof="0">
                  <a:ln>
                    <a:noFill/>
                  </a:ln>
                  <a:solidFill>
                    <a:schemeClr val="tx1">
                      <a:lumMod val="95000"/>
                      <a:lumOff val="5000"/>
                    </a:schemeClr>
                  </a:solidFill>
                  <a:effectLst/>
                  <a:uLnTx/>
                  <a:uFillTx/>
                  <a:latin typeface="Meiryo" panose="020B0604030504040204" pitchFamily="34" charset="-128"/>
                  <a:ea typeface="Meiryo" panose="020B0604030504040204" pitchFamily="34" charset="-128"/>
                  <a:cs typeface="Arial" panose="020B0604020202020204" pitchFamily="34" charset="0"/>
                </a:rPr>
                <a:t>CodePipeline</a:t>
              </a:r>
            </a:p>
          </p:txBody>
        </p:sp>
      </p:grpSp>
      <p:grpSp>
        <p:nvGrpSpPr>
          <p:cNvPr id="64" name="グループ化 63">
            <a:extLst>
              <a:ext uri="{FF2B5EF4-FFF2-40B4-BE49-F238E27FC236}">
                <a16:creationId xmlns:a16="http://schemas.microsoft.com/office/drawing/2014/main" id="{06521081-EC43-1966-39AA-1E7C01FB92DF}"/>
              </a:ext>
            </a:extLst>
          </p:cNvPr>
          <p:cNvGrpSpPr/>
          <p:nvPr/>
        </p:nvGrpSpPr>
        <p:grpSpPr>
          <a:xfrm>
            <a:off x="1364795" y="1941243"/>
            <a:ext cx="3846581" cy="1099838"/>
            <a:chOff x="1132114" y="2000024"/>
            <a:chExt cx="4412638" cy="1261687"/>
          </a:xfrm>
        </p:grpSpPr>
        <p:pic>
          <p:nvPicPr>
            <p:cNvPr id="12" name="図 11" descr="アイコン&#10;&#10;自動的に生成された説明">
              <a:extLst>
                <a:ext uri="{FF2B5EF4-FFF2-40B4-BE49-F238E27FC236}">
                  <a16:creationId xmlns:a16="http://schemas.microsoft.com/office/drawing/2014/main" id="{252179B9-33B9-1C69-AAFA-194D535EFED9}"/>
                </a:ext>
              </a:extLst>
            </p:cNvPr>
            <p:cNvPicPr>
              <a:picLocks noChangeAspect="1"/>
            </p:cNvPicPr>
            <p:nvPr/>
          </p:nvPicPr>
          <p:blipFill>
            <a:blip r:embed="rId33"/>
            <a:stretch>
              <a:fillRect/>
            </a:stretch>
          </p:blipFill>
          <p:spPr>
            <a:xfrm>
              <a:off x="4242742" y="2000024"/>
              <a:ext cx="857735" cy="600414"/>
            </a:xfrm>
            <a:prstGeom prst="rect">
              <a:avLst/>
            </a:prstGeom>
          </p:spPr>
        </p:pic>
        <p:pic>
          <p:nvPicPr>
            <p:cNvPr id="13" name="図 12" descr="ロゴ&#10;&#10;自動的に生成された説明">
              <a:extLst>
                <a:ext uri="{FF2B5EF4-FFF2-40B4-BE49-F238E27FC236}">
                  <a16:creationId xmlns:a16="http://schemas.microsoft.com/office/drawing/2014/main" id="{7A6775EC-1ECF-128B-1E24-29A6E079313D}"/>
                </a:ext>
              </a:extLst>
            </p:cNvPr>
            <p:cNvPicPr>
              <a:picLocks noChangeAspect="1"/>
            </p:cNvPicPr>
            <p:nvPr/>
          </p:nvPicPr>
          <p:blipFill>
            <a:blip r:embed="rId34"/>
            <a:stretch>
              <a:fillRect/>
            </a:stretch>
          </p:blipFill>
          <p:spPr>
            <a:xfrm>
              <a:off x="1132114" y="2669460"/>
              <a:ext cx="570923" cy="570922"/>
            </a:xfrm>
            <a:prstGeom prst="rect">
              <a:avLst/>
            </a:prstGeom>
          </p:spPr>
        </p:pic>
        <p:pic>
          <p:nvPicPr>
            <p:cNvPr id="15" name="図 14" descr="アイコン&#10;&#10;自動的に生成された説明">
              <a:extLst>
                <a:ext uri="{FF2B5EF4-FFF2-40B4-BE49-F238E27FC236}">
                  <a16:creationId xmlns:a16="http://schemas.microsoft.com/office/drawing/2014/main" id="{61A83B76-EC4E-0F5B-2DAF-09906BD064F0}"/>
                </a:ext>
              </a:extLst>
            </p:cNvPr>
            <p:cNvPicPr>
              <a:picLocks noChangeAspect="1"/>
            </p:cNvPicPr>
            <p:nvPr/>
          </p:nvPicPr>
          <p:blipFill>
            <a:blip r:embed="rId35"/>
            <a:stretch>
              <a:fillRect/>
            </a:stretch>
          </p:blipFill>
          <p:spPr>
            <a:xfrm>
              <a:off x="1971967" y="2687755"/>
              <a:ext cx="573957" cy="573956"/>
            </a:xfrm>
            <a:prstGeom prst="rect">
              <a:avLst/>
            </a:prstGeom>
          </p:spPr>
        </p:pic>
        <p:pic>
          <p:nvPicPr>
            <p:cNvPr id="16" name="グラフィックス 15">
              <a:extLst>
                <a:ext uri="{FF2B5EF4-FFF2-40B4-BE49-F238E27FC236}">
                  <a16:creationId xmlns:a16="http://schemas.microsoft.com/office/drawing/2014/main" id="{8E055173-942B-9385-C49F-F001E35A623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973537" y="2110831"/>
              <a:ext cx="1173447" cy="293362"/>
            </a:xfrm>
            <a:prstGeom prst="rect">
              <a:avLst/>
            </a:prstGeom>
          </p:spPr>
        </p:pic>
        <p:pic>
          <p:nvPicPr>
            <p:cNvPr id="19" name="グラフィックス 18">
              <a:extLst>
                <a:ext uri="{FF2B5EF4-FFF2-40B4-BE49-F238E27FC236}">
                  <a16:creationId xmlns:a16="http://schemas.microsoft.com/office/drawing/2014/main" id="{B4A9BDDD-BB3A-51AA-136E-068A018E604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535727" y="2150375"/>
              <a:ext cx="1171933" cy="234386"/>
            </a:xfrm>
            <a:prstGeom prst="rect">
              <a:avLst/>
            </a:prstGeom>
          </p:spPr>
        </p:pic>
        <p:pic>
          <p:nvPicPr>
            <p:cNvPr id="25" name="図 24" descr="ロゴ&#10;&#10;自動的に生成された説明">
              <a:extLst>
                <a:ext uri="{FF2B5EF4-FFF2-40B4-BE49-F238E27FC236}">
                  <a16:creationId xmlns:a16="http://schemas.microsoft.com/office/drawing/2014/main" id="{AA265EF7-F280-8A84-AD66-2D97DFD51DA0}"/>
                </a:ext>
              </a:extLst>
            </p:cNvPr>
            <p:cNvPicPr>
              <a:picLocks noChangeAspect="1"/>
            </p:cNvPicPr>
            <p:nvPr/>
          </p:nvPicPr>
          <p:blipFill>
            <a:blip r:embed="rId40"/>
            <a:stretch>
              <a:fillRect/>
            </a:stretch>
          </p:blipFill>
          <p:spPr>
            <a:xfrm>
              <a:off x="4371305" y="2868408"/>
              <a:ext cx="1173447" cy="234689"/>
            </a:xfrm>
            <a:prstGeom prst="rect">
              <a:avLst/>
            </a:prstGeom>
          </p:spPr>
        </p:pic>
        <p:pic>
          <p:nvPicPr>
            <p:cNvPr id="56" name="図 55" descr="グラフィカル ユーザー インターフェイス が含まれている画像&#10;&#10;AI 生成コンテンツは誤りを含む可能性があります。">
              <a:extLst>
                <a:ext uri="{FF2B5EF4-FFF2-40B4-BE49-F238E27FC236}">
                  <a16:creationId xmlns:a16="http://schemas.microsoft.com/office/drawing/2014/main" id="{1F6795A2-13CD-548F-96D1-703E355FDE69}"/>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795403" y="2819605"/>
              <a:ext cx="1304640" cy="337671"/>
            </a:xfrm>
            <a:prstGeom prst="rect">
              <a:avLst/>
            </a:prstGeom>
          </p:spPr>
        </p:pic>
      </p:grpSp>
      <p:sp>
        <p:nvSpPr>
          <p:cNvPr id="4" name="角丸四角形 3">
            <a:extLst>
              <a:ext uri="{FF2B5EF4-FFF2-40B4-BE49-F238E27FC236}">
                <a16:creationId xmlns:a16="http://schemas.microsoft.com/office/drawing/2014/main" id="{60DF8ED6-A0C9-D1F0-8E6B-C1D26FBFD1AB}"/>
              </a:ext>
            </a:extLst>
          </p:cNvPr>
          <p:cNvSpPr/>
          <p:nvPr/>
        </p:nvSpPr>
        <p:spPr>
          <a:xfrm>
            <a:off x="969279" y="1477457"/>
            <a:ext cx="1822100" cy="310793"/>
          </a:xfrm>
          <a:prstGeom prst="roundRect">
            <a:avLst>
              <a:gd name="adj" fmla="val 50000"/>
            </a:avLst>
          </a:prstGeom>
          <a:solidFill>
            <a:srgbClr val="0B3274"/>
          </a:solidFill>
        </p:spPr>
        <p:txBody>
          <a:bodyPr wrap="square" lIns="90000" tIns="36000" bIns="0" rtlCol="0" anchor="ctr">
            <a:spAutoFit/>
          </a:bodyPr>
          <a:lstStyle/>
          <a:p>
            <a:pPr algn="ctr"/>
            <a:r>
              <a:rPr lang="ja-JP" altLang="en-US" sz="1200">
                <a:solidFill>
                  <a:schemeClr val="bg1"/>
                </a:solidFill>
                <a:latin typeface="Meiryo" panose="020B0604030504040204" pitchFamily="34" charset="-128"/>
                <a:ea typeface="Meiryo" panose="020B0604030504040204" pitchFamily="34" charset="-128"/>
              </a:rPr>
              <a:t>フロントエンド</a:t>
            </a:r>
          </a:p>
        </p:txBody>
      </p:sp>
      <p:sp>
        <p:nvSpPr>
          <p:cNvPr id="5" name="角丸四角形 4">
            <a:extLst>
              <a:ext uri="{FF2B5EF4-FFF2-40B4-BE49-F238E27FC236}">
                <a16:creationId xmlns:a16="http://schemas.microsoft.com/office/drawing/2014/main" id="{0CBCB08E-C419-DC87-C84D-B7B9FAB0CA91}"/>
              </a:ext>
            </a:extLst>
          </p:cNvPr>
          <p:cNvSpPr/>
          <p:nvPr/>
        </p:nvSpPr>
        <p:spPr>
          <a:xfrm>
            <a:off x="6148757" y="1642164"/>
            <a:ext cx="5014817" cy="1585574"/>
          </a:xfrm>
          <a:prstGeom prst="roundRect">
            <a:avLst>
              <a:gd name="adj" fmla="val 7589"/>
            </a:avLst>
          </a:prstGeom>
          <a:noFill/>
          <a:ln w="28575">
            <a:solidFill>
              <a:srgbClr val="E4EB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7" name="角丸四角形 6">
            <a:extLst>
              <a:ext uri="{FF2B5EF4-FFF2-40B4-BE49-F238E27FC236}">
                <a16:creationId xmlns:a16="http://schemas.microsoft.com/office/drawing/2014/main" id="{D41A62B0-4CE6-722D-40DB-E110B766A276}"/>
              </a:ext>
            </a:extLst>
          </p:cNvPr>
          <p:cNvSpPr/>
          <p:nvPr/>
        </p:nvSpPr>
        <p:spPr>
          <a:xfrm>
            <a:off x="6344644" y="1477457"/>
            <a:ext cx="1822100" cy="310793"/>
          </a:xfrm>
          <a:prstGeom prst="roundRect">
            <a:avLst>
              <a:gd name="adj" fmla="val 50000"/>
            </a:avLst>
          </a:prstGeom>
          <a:solidFill>
            <a:srgbClr val="0B3274"/>
          </a:solidFill>
        </p:spPr>
        <p:txBody>
          <a:bodyPr wrap="square" lIns="90000" tIns="36000" bIns="0" rtlCol="0" anchor="ctr">
            <a:spAutoFit/>
          </a:bodyPr>
          <a:lstStyle/>
          <a:p>
            <a:pPr algn="ctr"/>
            <a:r>
              <a:rPr lang="ja-JP" altLang="en-US" sz="1200">
                <a:solidFill>
                  <a:schemeClr val="bg1"/>
                </a:solidFill>
                <a:latin typeface="Meiryo" panose="020B0604030504040204" pitchFamily="34" charset="-128"/>
                <a:ea typeface="Meiryo" panose="020B0604030504040204" pitchFamily="34" charset="-128"/>
              </a:rPr>
              <a:t>サーバーサイド</a:t>
            </a:r>
          </a:p>
        </p:txBody>
      </p:sp>
      <p:sp>
        <p:nvSpPr>
          <p:cNvPr id="8" name="角丸四角形 7">
            <a:extLst>
              <a:ext uri="{FF2B5EF4-FFF2-40B4-BE49-F238E27FC236}">
                <a16:creationId xmlns:a16="http://schemas.microsoft.com/office/drawing/2014/main" id="{ACDB6A3C-E0F3-8C05-20B0-B30F2D28ACA4}"/>
              </a:ext>
            </a:extLst>
          </p:cNvPr>
          <p:cNvSpPr/>
          <p:nvPr/>
        </p:nvSpPr>
        <p:spPr>
          <a:xfrm>
            <a:off x="773392" y="3557151"/>
            <a:ext cx="5014817" cy="1127003"/>
          </a:xfrm>
          <a:prstGeom prst="roundRect">
            <a:avLst>
              <a:gd name="adj" fmla="val 7589"/>
            </a:avLst>
          </a:prstGeom>
          <a:noFill/>
          <a:ln w="28575">
            <a:solidFill>
              <a:srgbClr val="E4EB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58" name="角丸四角形 57">
            <a:extLst>
              <a:ext uri="{FF2B5EF4-FFF2-40B4-BE49-F238E27FC236}">
                <a16:creationId xmlns:a16="http://schemas.microsoft.com/office/drawing/2014/main" id="{B111EECD-0B30-9291-BD8F-95FFD1297BB4}"/>
              </a:ext>
            </a:extLst>
          </p:cNvPr>
          <p:cNvSpPr/>
          <p:nvPr/>
        </p:nvSpPr>
        <p:spPr>
          <a:xfrm>
            <a:off x="969279" y="3392445"/>
            <a:ext cx="1822100" cy="310793"/>
          </a:xfrm>
          <a:prstGeom prst="roundRect">
            <a:avLst>
              <a:gd name="adj" fmla="val 50000"/>
            </a:avLst>
          </a:prstGeom>
          <a:solidFill>
            <a:srgbClr val="0B3274"/>
          </a:solidFill>
        </p:spPr>
        <p:txBody>
          <a:bodyPr wrap="square" lIns="90000" tIns="36000" bIns="0" rtlCol="0" anchor="ctr">
            <a:spAutoFit/>
          </a:bodyPr>
          <a:lstStyle/>
          <a:p>
            <a:pPr algn="ctr"/>
            <a:r>
              <a:rPr lang="ja-JP" altLang="en-US" sz="1200">
                <a:solidFill>
                  <a:schemeClr val="bg1"/>
                </a:solidFill>
                <a:latin typeface="Meiryo" panose="020B0604030504040204" pitchFamily="34" charset="-128"/>
                <a:ea typeface="Meiryo" panose="020B0604030504040204" pitchFamily="34" charset="-128"/>
              </a:rPr>
              <a:t>モバイル</a:t>
            </a:r>
          </a:p>
        </p:txBody>
      </p:sp>
      <p:sp>
        <p:nvSpPr>
          <p:cNvPr id="59" name="角丸四角形 58">
            <a:extLst>
              <a:ext uri="{FF2B5EF4-FFF2-40B4-BE49-F238E27FC236}">
                <a16:creationId xmlns:a16="http://schemas.microsoft.com/office/drawing/2014/main" id="{7C4B576B-C76E-BC63-797F-51D6A4F49A3E}"/>
              </a:ext>
            </a:extLst>
          </p:cNvPr>
          <p:cNvSpPr/>
          <p:nvPr/>
        </p:nvSpPr>
        <p:spPr>
          <a:xfrm>
            <a:off x="6148757" y="3557151"/>
            <a:ext cx="5014817" cy="1968437"/>
          </a:xfrm>
          <a:prstGeom prst="roundRect">
            <a:avLst>
              <a:gd name="adj" fmla="val 7589"/>
            </a:avLst>
          </a:prstGeom>
          <a:noFill/>
          <a:ln w="28575">
            <a:solidFill>
              <a:srgbClr val="E4EB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60" name="角丸四角形 59">
            <a:extLst>
              <a:ext uri="{FF2B5EF4-FFF2-40B4-BE49-F238E27FC236}">
                <a16:creationId xmlns:a16="http://schemas.microsoft.com/office/drawing/2014/main" id="{F3F2F072-8C0D-FDBF-77CD-BB464B3FA58B}"/>
              </a:ext>
            </a:extLst>
          </p:cNvPr>
          <p:cNvSpPr/>
          <p:nvPr/>
        </p:nvSpPr>
        <p:spPr>
          <a:xfrm>
            <a:off x="6344644" y="3392445"/>
            <a:ext cx="1822100" cy="310793"/>
          </a:xfrm>
          <a:prstGeom prst="roundRect">
            <a:avLst>
              <a:gd name="adj" fmla="val 50000"/>
            </a:avLst>
          </a:prstGeom>
          <a:solidFill>
            <a:srgbClr val="0B3274"/>
          </a:solidFill>
        </p:spPr>
        <p:txBody>
          <a:bodyPr wrap="square" lIns="90000" tIns="36000" bIns="0" rtlCol="0" anchor="ctr">
            <a:spAutoFit/>
          </a:bodyPr>
          <a:lstStyle/>
          <a:p>
            <a:pPr algn="ctr"/>
            <a:r>
              <a:rPr lang="ja-JP" altLang="en-US" sz="1200">
                <a:solidFill>
                  <a:schemeClr val="bg1"/>
                </a:solidFill>
                <a:latin typeface="Meiryo" panose="020B0604030504040204" pitchFamily="34" charset="-128"/>
                <a:ea typeface="Meiryo" panose="020B0604030504040204" pitchFamily="34" charset="-128"/>
              </a:rPr>
              <a:t>クラウドインフラ</a:t>
            </a:r>
          </a:p>
        </p:txBody>
      </p:sp>
      <p:sp>
        <p:nvSpPr>
          <p:cNvPr id="62" name="角丸四角形 61">
            <a:extLst>
              <a:ext uri="{FF2B5EF4-FFF2-40B4-BE49-F238E27FC236}">
                <a16:creationId xmlns:a16="http://schemas.microsoft.com/office/drawing/2014/main" id="{7FC0D889-D207-DFC7-945C-5F66A5D6FCE3}"/>
              </a:ext>
            </a:extLst>
          </p:cNvPr>
          <p:cNvSpPr/>
          <p:nvPr/>
        </p:nvSpPr>
        <p:spPr>
          <a:xfrm>
            <a:off x="773392" y="4987534"/>
            <a:ext cx="5014817" cy="1127003"/>
          </a:xfrm>
          <a:prstGeom prst="roundRect">
            <a:avLst>
              <a:gd name="adj" fmla="val 7589"/>
            </a:avLst>
          </a:prstGeom>
          <a:noFill/>
          <a:ln w="28575">
            <a:solidFill>
              <a:srgbClr val="E4EB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63" name="角丸四角形 62">
            <a:extLst>
              <a:ext uri="{FF2B5EF4-FFF2-40B4-BE49-F238E27FC236}">
                <a16:creationId xmlns:a16="http://schemas.microsoft.com/office/drawing/2014/main" id="{051D7744-F98A-2D93-78DE-DFA3A64830A8}"/>
              </a:ext>
            </a:extLst>
          </p:cNvPr>
          <p:cNvSpPr/>
          <p:nvPr/>
        </p:nvSpPr>
        <p:spPr>
          <a:xfrm>
            <a:off x="969279" y="4822828"/>
            <a:ext cx="1822100" cy="310793"/>
          </a:xfrm>
          <a:prstGeom prst="roundRect">
            <a:avLst>
              <a:gd name="adj" fmla="val 50000"/>
            </a:avLst>
          </a:prstGeom>
          <a:solidFill>
            <a:srgbClr val="0B3274"/>
          </a:solidFill>
        </p:spPr>
        <p:txBody>
          <a:bodyPr wrap="square" lIns="90000" tIns="36000" bIns="0" rtlCol="0" anchor="ctr">
            <a:spAutoFit/>
          </a:bodyPr>
          <a:lstStyle/>
          <a:p>
            <a:pPr algn="ctr"/>
            <a:r>
              <a:rPr lang="ja-JP" altLang="en-US" sz="1200">
                <a:solidFill>
                  <a:schemeClr val="bg1"/>
                </a:solidFill>
                <a:latin typeface="Meiryo" panose="020B0604030504040204" pitchFamily="34" charset="-128"/>
                <a:ea typeface="Meiryo" panose="020B0604030504040204" pitchFamily="34" charset="-128"/>
              </a:rPr>
              <a:t>生成</a:t>
            </a:r>
            <a:r>
              <a:rPr lang="en-US" altLang="ja-JP" sz="1200">
                <a:solidFill>
                  <a:schemeClr val="bg1"/>
                </a:solidFill>
                <a:latin typeface="Meiryo" panose="020B0604030504040204" pitchFamily="34" charset="-128"/>
                <a:ea typeface="Meiryo" panose="020B0604030504040204" pitchFamily="34" charset="-128"/>
              </a:rPr>
              <a:t>AI</a:t>
            </a:r>
            <a:endParaRPr lang="ja-JP" altLang="en-US" sz="1200">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8099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9DA90-707A-7A7D-39E4-03A07CD31110}"/>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55943B7-CC6B-B6CD-128B-F45CD73B7E41}"/>
              </a:ext>
            </a:extLst>
          </p:cNvPr>
          <p:cNvSpPr txBox="1">
            <a:spLocks/>
          </p:cNvSpPr>
          <p:nvPr/>
        </p:nvSpPr>
        <p:spPr>
          <a:xfrm>
            <a:off x="915843" y="447210"/>
            <a:ext cx="11377612" cy="432000"/>
          </a:xfrm>
          <a:prstGeom prst="rect">
            <a:avLst/>
          </a:prstGeom>
          <a:noFill/>
        </p:spPr>
        <p:txBody>
          <a:bodyPr wrap="square" lIns="0" tIns="0" rIns="0" bIns="0" rtlCol="0" anchor="ctr" anchorCtr="0">
            <a:noAutofit/>
          </a:bodyPr>
          <a:lstStyle/>
          <a:p>
            <a:pPr>
              <a:defRPr/>
            </a:pPr>
            <a:r>
              <a:rPr lang="ja-JP" altLang="en-US" sz="2000" b="1">
                <a:solidFill>
                  <a:srgbClr val="0B3274"/>
                </a:solidFill>
                <a:latin typeface="Meiryo" panose="020B0604030504040204" pitchFamily="34" charset="-128"/>
                <a:ea typeface="Meiryo" panose="020B0604030504040204" pitchFamily="34" charset="-128"/>
              </a:rPr>
              <a:t>リソース状況</a:t>
            </a:r>
            <a:endParaRPr lang="ja-JP" sz="2000" b="1">
              <a:solidFill>
                <a:srgbClr val="000000"/>
              </a:solidFill>
              <a:latin typeface="Meiryo" panose="020B0604030504040204" pitchFamily="34" charset="-128"/>
              <a:ea typeface="Meiryo" panose="020B0604030504040204" pitchFamily="34" charset="-128"/>
            </a:endParaRPr>
          </a:p>
        </p:txBody>
      </p:sp>
      <p:sp>
        <p:nvSpPr>
          <p:cNvPr id="5" name="テキスト ボックス 1">
            <a:extLst>
              <a:ext uri="{FF2B5EF4-FFF2-40B4-BE49-F238E27FC236}">
                <a16:creationId xmlns:a16="http://schemas.microsoft.com/office/drawing/2014/main" id="{E2CDE3BE-0BBF-0378-3255-4A52CE22D381}"/>
              </a:ext>
            </a:extLst>
          </p:cNvPr>
          <p:cNvSpPr txBox="1">
            <a:spLocks/>
          </p:cNvSpPr>
          <p:nvPr/>
        </p:nvSpPr>
        <p:spPr>
          <a:xfrm>
            <a:off x="758434" y="1441290"/>
            <a:ext cx="9360000" cy="432000"/>
          </a:xfrm>
          <a:prstGeom prst="rect">
            <a:avLst/>
          </a:prstGeom>
          <a:noFill/>
        </p:spPr>
        <p:txBody>
          <a:bodyPr wrap="square" lIns="0" tIns="0" rIns="0" bIns="0" rtlCol="0" anchor="ctr" anchorCtr="0">
            <a:no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r>
              <a:rPr lang="ja-JP" altLang="en-US" sz="1400" spc="50">
                <a:solidFill>
                  <a:srgbClr val="253238"/>
                </a:solidFill>
                <a:latin typeface="Meiryo"/>
                <a:ea typeface="Meiryo"/>
              </a:rPr>
              <a:t>アプリ開発バックエンドエンジニア（</a:t>
            </a:r>
            <a:r>
              <a:rPr lang="en-US" altLang="ja-JP" sz="1400" spc="50" dirty="0">
                <a:solidFill>
                  <a:srgbClr val="253238"/>
                </a:solidFill>
                <a:latin typeface="Meiryo"/>
                <a:ea typeface="Yu Gothic"/>
              </a:rPr>
              <a:t>ACN1</a:t>
            </a:r>
            <a:r>
              <a:rPr lang="ja-JP" altLang="en-US" sz="1400" spc="50">
                <a:solidFill>
                  <a:srgbClr val="253238"/>
                </a:solidFill>
                <a:latin typeface="Meiryo"/>
                <a:ea typeface="Meiryo"/>
              </a:rPr>
              <a:t>）</a:t>
            </a:r>
            <a:endParaRPr lang="ja-JP" sz="1400">
              <a:latin typeface="Meiryo"/>
              <a:ea typeface="Meiryo"/>
              <a:cs typeface="Arial"/>
            </a:endParaRPr>
          </a:p>
        </p:txBody>
      </p:sp>
      <p:graphicFrame>
        <p:nvGraphicFramePr>
          <p:cNvPr id="11" name="Table 10">
            <a:extLst>
              <a:ext uri="{FF2B5EF4-FFF2-40B4-BE49-F238E27FC236}">
                <a16:creationId xmlns:a16="http://schemas.microsoft.com/office/drawing/2014/main" id="{B6646A02-98AE-93F0-F238-5DA7594D4F2B}"/>
              </a:ext>
            </a:extLst>
          </p:cNvPr>
          <p:cNvGraphicFramePr>
            <a:graphicFrameLocks noGrp="1"/>
          </p:cNvGraphicFramePr>
          <p:nvPr>
            <p:extLst>
              <p:ext uri="{D42A27DB-BD31-4B8C-83A1-F6EECF244321}">
                <p14:modId xmlns:p14="http://schemas.microsoft.com/office/powerpoint/2010/main" val="3924130220"/>
              </p:ext>
            </p:extLst>
          </p:nvPr>
        </p:nvGraphicFramePr>
        <p:xfrm>
          <a:off x="761999" y="1795397"/>
          <a:ext cx="9703437" cy="1893570"/>
        </p:xfrm>
        <a:graphic>
          <a:graphicData uri="http://schemas.openxmlformats.org/drawingml/2006/table">
            <a:tbl>
              <a:tblPr bandRow="1">
                <a:tableStyleId>{5C22544A-7EE6-4342-B048-85BDC9FD1C3A}</a:tableStyleId>
              </a:tblPr>
              <a:tblGrid>
                <a:gridCol w="811872">
                  <a:extLst>
                    <a:ext uri="{9D8B030D-6E8A-4147-A177-3AD203B41FA5}">
                      <a16:colId xmlns:a16="http://schemas.microsoft.com/office/drawing/2014/main" val="1736349091"/>
                    </a:ext>
                  </a:extLst>
                </a:gridCol>
                <a:gridCol w="791045">
                  <a:extLst>
                    <a:ext uri="{9D8B030D-6E8A-4147-A177-3AD203B41FA5}">
                      <a16:colId xmlns:a16="http://schemas.microsoft.com/office/drawing/2014/main" val="3737421317"/>
                    </a:ext>
                  </a:extLst>
                </a:gridCol>
                <a:gridCol w="801593">
                  <a:extLst>
                    <a:ext uri="{9D8B030D-6E8A-4147-A177-3AD203B41FA5}">
                      <a16:colId xmlns:a16="http://schemas.microsoft.com/office/drawing/2014/main" val="2770985643"/>
                    </a:ext>
                  </a:extLst>
                </a:gridCol>
                <a:gridCol w="928161">
                  <a:extLst>
                    <a:ext uri="{9D8B030D-6E8A-4147-A177-3AD203B41FA5}">
                      <a16:colId xmlns:a16="http://schemas.microsoft.com/office/drawing/2014/main" val="4266381944"/>
                    </a:ext>
                  </a:extLst>
                </a:gridCol>
                <a:gridCol w="6370766">
                  <a:extLst>
                    <a:ext uri="{9D8B030D-6E8A-4147-A177-3AD203B41FA5}">
                      <a16:colId xmlns:a16="http://schemas.microsoft.com/office/drawing/2014/main" val="4248221279"/>
                    </a:ext>
                  </a:extLst>
                </a:gridCol>
              </a:tblGrid>
              <a:tr h="345425">
                <a:tc>
                  <a:txBody>
                    <a:bodyPr/>
                    <a:lstStyle/>
                    <a:p>
                      <a:pPr algn="ctr" fontAlgn="base">
                        <a:lnSpc>
                          <a:spcPts val="1200"/>
                        </a:lnSpc>
                        <a:buNone/>
                      </a:pPr>
                      <a:r>
                        <a:rPr lang="ja-JP" altLang="en-US" sz="1000" b="1">
                          <a:solidFill>
                            <a:srgbClr val="FFFFFF"/>
                          </a:solidFill>
                          <a:effectLst/>
                          <a:ea typeface="Meiryo" panose="020B0604030504040204" pitchFamily="34" charset="-128"/>
                        </a:rPr>
                        <a:t>氏名</a:t>
                      </a:r>
                      <a:endParaRPr lang="ja-JP" altLang="en-US" b="1">
                        <a:solidFill>
                          <a:srgbClr val="333333"/>
                        </a:solidFill>
                        <a:effectLst/>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200"/>
                        </a:lnSpc>
                        <a:buNone/>
                      </a:pPr>
                      <a:r>
                        <a:rPr lang="ja-JP" altLang="en-US" sz="1000" b="1">
                          <a:solidFill>
                            <a:srgbClr val="FFFFFF"/>
                          </a:solidFill>
                          <a:effectLst/>
                          <a:ea typeface="Meiryo" panose="020B0604030504040204" pitchFamily="34" charset="-128"/>
                        </a:rPr>
                        <a:t>役割</a:t>
                      </a:r>
                      <a:endParaRPr lang="ja-JP" altLang="en-US" b="1">
                        <a:solidFill>
                          <a:srgbClr val="333333"/>
                        </a:solidFill>
                        <a:effectLst/>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200"/>
                        </a:lnSpc>
                        <a:buNone/>
                      </a:pPr>
                      <a:r>
                        <a:rPr lang="ja-JP" altLang="en-US" sz="1000" b="1">
                          <a:solidFill>
                            <a:srgbClr val="FFFFFF"/>
                          </a:solidFill>
                          <a:effectLst/>
                          <a:ea typeface="Meiryo" panose="020B0604030504040204" pitchFamily="34" charset="-128"/>
                        </a:rPr>
                        <a:t>工数</a:t>
                      </a:r>
                      <a:endParaRPr lang="ja-JP" altLang="en-US" b="1">
                        <a:solidFill>
                          <a:srgbClr val="FFFFFF"/>
                        </a:solidFill>
                        <a:effectLst/>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200"/>
                        </a:lnSpc>
                        <a:buNone/>
                      </a:pPr>
                      <a:r>
                        <a:rPr lang="ja-JP" altLang="en-US" sz="1000" b="1">
                          <a:solidFill>
                            <a:srgbClr val="FFFFFF"/>
                          </a:solidFill>
                          <a:effectLst/>
                          <a:ea typeface="Meiryo" panose="020B0604030504040204" pitchFamily="34" charset="-128"/>
                        </a:rPr>
                        <a:t>稼働</a:t>
                      </a:r>
                      <a:endParaRPr lang="ja-JP" altLang="en-US" b="1">
                        <a:solidFill>
                          <a:srgbClr val="FFFFFF"/>
                        </a:solidFill>
                        <a:effectLst/>
                      </a:endParaRPr>
                    </a:p>
                    <a:p>
                      <a:pPr algn="ctr" fontAlgn="base">
                        <a:lnSpc>
                          <a:spcPts val="1200"/>
                        </a:lnSpc>
                        <a:buNone/>
                      </a:pPr>
                      <a:r>
                        <a:rPr lang="ja-JP" altLang="en-US" sz="1000" b="1">
                          <a:solidFill>
                            <a:srgbClr val="FFFFFF"/>
                          </a:solidFill>
                          <a:effectLst/>
                          <a:ea typeface="Meiryo" panose="020B0604030504040204" pitchFamily="34" charset="-128"/>
                        </a:rPr>
                        <a:t>可能日</a:t>
                      </a:r>
                      <a:endParaRPr lang="ja-JP" altLang="en-US" b="1">
                        <a:solidFill>
                          <a:srgbClr val="FFFFFF"/>
                        </a:solidFill>
                        <a:effectLst/>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200"/>
                        </a:lnSpc>
                        <a:buNone/>
                      </a:pPr>
                      <a:r>
                        <a:rPr lang="ja-JP" altLang="en-US" sz="1000" b="1">
                          <a:solidFill>
                            <a:srgbClr val="FFFFFF"/>
                          </a:solidFill>
                          <a:effectLst/>
                          <a:ea typeface="Meiryo" panose="020B0604030504040204" pitchFamily="34" charset="-128"/>
                        </a:rPr>
                        <a:t>スキル・経験</a:t>
                      </a:r>
                      <a:endParaRPr lang="ja-JP" altLang="en-US" b="1">
                        <a:solidFill>
                          <a:srgbClr val="FFFFFF"/>
                        </a:solidFill>
                        <a:effectLst/>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extLst>
                  <a:ext uri="{0D108BD9-81ED-4DB2-BD59-A6C34878D82A}">
                    <a16:rowId xmlns:a16="http://schemas.microsoft.com/office/drawing/2014/main" val="3017804238"/>
                  </a:ext>
                </a:extLst>
              </a:tr>
              <a:tr h="633280">
                <a:tc>
                  <a:txBody>
                    <a:bodyPr/>
                    <a:lstStyle/>
                    <a:p>
                      <a:pPr algn="ctr" fontAlgn="base">
                        <a:lnSpc>
                          <a:spcPts val="1050"/>
                        </a:lnSpc>
                        <a:buNone/>
                      </a:pPr>
                      <a:r>
                        <a:rPr lang="en-US" altLang="ja-JP" sz="1000" dirty="0">
                          <a:solidFill>
                            <a:srgbClr val="333333"/>
                          </a:solidFill>
                          <a:effectLst/>
                          <a:ea typeface="Meiryo"/>
                        </a:rPr>
                        <a:t>NS</a:t>
                      </a:r>
                      <a:endParaRPr lang="ja-JP" altLang="en-US" sz="100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050"/>
                        </a:lnSpc>
                        <a:buNone/>
                      </a:pPr>
                      <a:r>
                        <a:rPr lang="en-US" sz="1000" dirty="0">
                          <a:solidFill>
                            <a:srgbClr val="333333"/>
                          </a:solidFill>
                          <a:effectLst/>
                          <a:latin typeface="Meiryo"/>
                        </a:rPr>
                        <a:t>SE</a:t>
                      </a: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200"/>
                        </a:lnSpc>
                        <a:buNone/>
                      </a:pPr>
                      <a:r>
                        <a:rPr lang="en-US" sz="1000" dirty="0">
                          <a:solidFill>
                            <a:srgbClr val="333333"/>
                          </a:solidFill>
                          <a:effectLst/>
                          <a:latin typeface="Meiryo"/>
                        </a:rPr>
                        <a:t>1.0</a:t>
                      </a: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200"/>
                        </a:lnSpc>
                        <a:buNone/>
                      </a:pPr>
                      <a:r>
                        <a:rPr lang="en-US" altLang="ja-JP" sz="1000" dirty="0">
                          <a:solidFill>
                            <a:srgbClr val="333333"/>
                          </a:solidFill>
                          <a:effectLst/>
                          <a:ea typeface="Meiryo"/>
                        </a:rPr>
                        <a:t>12</a:t>
                      </a:r>
                      <a:r>
                        <a:rPr lang="ja-JP" altLang="en-US" sz="1000">
                          <a:solidFill>
                            <a:srgbClr val="333333"/>
                          </a:solidFill>
                          <a:effectLst/>
                          <a:ea typeface="Meiryo"/>
                        </a:rPr>
                        <a:t>月～</a:t>
                      </a: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fontAlgn="base">
                        <a:lnSpc>
                          <a:spcPts val="1200"/>
                        </a:lnSpc>
                        <a:buNone/>
                      </a:pPr>
                      <a:r>
                        <a:rPr lang="en-US" sz="1000" dirty="0">
                          <a:solidFill>
                            <a:srgbClr val="333333"/>
                          </a:solidFill>
                          <a:effectLst/>
                          <a:latin typeface="Meiryo"/>
                        </a:rPr>
                        <a:t>SE</a:t>
                      </a:r>
                      <a:r>
                        <a:rPr lang="ja-JP" altLang="en-US" sz="1000">
                          <a:solidFill>
                            <a:srgbClr val="333333"/>
                          </a:solidFill>
                          <a:effectLst/>
                          <a:ea typeface="Meiryo"/>
                        </a:rPr>
                        <a:t>歴：</a:t>
                      </a:r>
                      <a:r>
                        <a:rPr lang="en-US" altLang="ja-JP" sz="1000" dirty="0">
                          <a:solidFill>
                            <a:srgbClr val="333333"/>
                          </a:solidFill>
                          <a:effectLst/>
                          <a:ea typeface="Meiryo"/>
                        </a:rPr>
                        <a:t>5</a:t>
                      </a:r>
                      <a:r>
                        <a:rPr lang="ja-JP" altLang="en-US" sz="1000">
                          <a:solidFill>
                            <a:srgbClr val="333333"/>
                          </a:solidFill>
                          <a:effectLst/>
                          <a:ea typeface="Meiryo"/>
                        </a:rPr>
                        <a:t>年程度、設計・開発・テスト・保守の対応が可能</a:t>
                      </a:r>
                    </a:p>
                    <a:p>
                      <a:pPr fontAlgn="base">
                        <a:lnSpc>
                          <a:spcPts val="1200"/>
                        </a:lnSpc>
                        <a:buNone/>
                      </a:pPr>
                      <a:r>
                        <a:rPr lang="en-US" altLang="ja-JP" sz="1000" dirty="0">
                          <a:solidFill>
                            <a:srgbClr val="000000"/>
                          </a:solidFill>
                          <a:effectLst/>
                          <a:ea typeface="Meiryo"/>
                        </a:rPr>
                        <a:t>React</a:t>
                      </a:r>
                      <a:r>
                        <a:rPr lang="ja-JP" altLang="en-US" sz="1000">
                          <a:solidFill>
                            <a:srgbClr val="000000"/>
                          </a:solidFill>
                          <a:effectLst/>
                          <a:ea typeface="Meiryo"/>
                        </a:rPr>
                        <a:t>を用いたフロント周りの改修、および</a:t>
                      </a:r>
                      <a:r>
                        <a:rPr lang="en-US" altLang="ja-JP" sz="1000" dirty="0">
                          <a:solidFill>
                            <a:srgbClr val="000000"/>
                          </a:solidFill>
                          <a:effectLst/>
                          <a:ea typeface="Meiryo"/>
                        </a:rPr>
                        <a:t>API</a:t>
                      </a:r>
                      <a:r>
                        <a:rPr lang="ja-JP" altLang="en-US" sz="1000">
                          <a:solidFill>
                            <a:srgbClr val="000000"/>
                          </a:solidFill>
                          <a:effectLst/>
                          <a:ea typeface="Meiryo"/>
                        </a:rPr>
                        <a:t>や</a:t>
                      </a:r>
                      <a:r>
                        <a:rPr lang="en-US" altLang="ja-JP" sz="1000" dirty="0">
                          <a:solidFill>
                            <a:srgbClr val="000000"/>
                          </a:solidFill>
                          <a:effectLst/>
                          <a:ea typeface="Meiryo"/>
                        </a:rPr>
                        <a:t>DB</a:t>
                      </a:r>
                      <a:r>
                        <a:rPr lang="ja-JP" altLang="en-US" sz="1000">
                          <a:solidFill>
                            <a:srgbClr val="000000"/>
                          </a:solidFill>
                          <a:effectLst/>
                          <a:ea typeface="Meiryo"/>
                        </a:rPr>
                        <a:t>に関する改修、</a:t>
                      </a:r>
                      <a:r>
                        <a:rPr lang="ja-JP" altLang="en-US" sz="1000">
                          <a:solidFill>
                            <a:srgbClr val="242424"/>
                          </a:solidFill>
                          <a:effectLst/>
                          <a:ea typeface="Meiryo"/>
                        </a:rPr>
                        <a:t>システムのマイグレーションに伴う業務支援等</a:t>
                      </a:r>
                      <a:endParaRPr lang="ja-JP" altLang="en-US" sz="1000">
                        <a:solidFill>
                          <a:srgbClr val="333333"/>
                        </a:solidFill>
                        <a:effectLst/>
                        <a:ea typeface="Meiryo"/>
                      </a:endParaRPr>
                    </a:p>
                    <a:p>
                      <a:pPr fontAlgn="base">
                        <a:lnSpc>
                          <a:spcPts val="1200"/>
                        </a:lnSpc>
                        <a:buNone/>
                      </a:pPr>
                      <a:r>
                        <a:rPr lang="en-US" altLang="ja-JP" sz="1000" dirty="0">
                          <a:solidFill>
                            <a:srgbClr val="242424"/>
                          </a:solidFill>
                          <a:effectLst/>
                          <a:ea typeface="Meiryo"/>
                        </a:rPr>
                        <a:t>【</a:t>
                      </a:r>
                      <a:r>
                        <a:rPr lang="ja-JP" altLang="en-US" sz="1000">
                          <a:solidFill>
                            <a:srgbClr val="242424"/>
                          </a:solidFill>
                          <a:effectLst/>
                          <a:ea typeface="Meiryo"/>
                        </a:rPr>
                        <a:t>得意技術領域</a:t>
                      </a:r>
                      <a:r>
                        <a:rPr lang="en-US" altLang="ja-JP" sz="1000" dirty="0">
                          <a:solidFill>
                            <a:srgbClr val="242424"/>
                          </a:solidFill>
                          <a:effectLst/>
                          <a:ea typeface="Meiryo"/>
                        </a:rPr>
                        <a:t>】</a:t>
                      </a:r>
                      <a:endParaRPr lang="ja-JP" altLang="en-US" sz="1000">
                        <a:solidFill>
                          <a:srgbClr val="333333"/>
                        </a:solidFill>
                        <a:effectLst/>
                        <a:ea typeface="Meiryo"/>
                      </a:endParaRPr>
                    </a:p>
                    <a:p>
                      <a:pPr fontAlgn="base">
                        <a:lnSpc>
                          <a:spcPts val="1050"/>
                        </a:lnSpc>
                        <a:buNone/>
                      </a:pPr>
                      <a:r>
                        <a:rPr lang="en-US" altLang="ja-JP" sz="1000" dirty="0">
                          <a:solidFill>
                            <a:srgbClr val="242424"/>
                          </a:solidFill>
                          <a:effectLst/>
                          <a:ea typeface="Meiryo"/>
                        </a:rPr>
                        <a:t>Java</a:t>
                      </a:r>
                      <a:r>
                        <a:rPr lang="ja-JP" altLang="en-US" sz="1000">
                          <a:solidFill>
                            <a:srgbClr val="242424"/>
                          </a:solidFill>
                          <a:effectLst/>
                          <a:ea typeface="Meiryo"/>
                        </a:rPr>
                        <a:t>、</a:t>
                      </a:r>
                      <a:r>
                        <a:rPr lang="en-US" altLang="ja-JP" sz="1000" dirty="0">
                          <a:solidFill>
                            <a:srgbClr val="242424"/>
                          </a:solidFill>
                          <a:effectLst/>
                          <a:ea typeface="Meiryo"/>
                        </a:rPr>
                        <a:t>Java Script</a:t>
                      </a:r>
                      <a:r>
                        <a:rPr lang="ja-JP" altLang="en-US" sz="1000">
                          <a:solidFill>
                            <a:srgbClr val="242424"/>
                          </a:solidFill>
                          <a:effectLst/>
                          <a:ea typeface="Meiryo"/>
                        </a:rPr>
                        <a:t>、</a:t>
                      </a:r>
                      <a:r>
                        <a:rPr lang="en-US" altLang="ja-JP" sz="1000" dirty="0">
                          <a:solidFill>
                            <a:srgbClr val="242424"/>
                          </a:solidFill>
                          <a:effectLst/>
                          <a:ea typeface="Meiryo"/>
                        </a:rPr>
                        <a:t>React</a:t>
                      </a:r>
                      <a:endParaRPr lang="en-US" altLang="ja-JP" sz="1000" dirty="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67496693"/>
                  </a:ext>
                </a:extLst>
              </a:tr>
              <a:tr h="566114">
                <a:tc>
                  <a:txBody>
                    <a:bodyPr/>
                    <a:lstStyle/>
                    <a:p>
                      <a:pPr algn="ctr" fontAlgn="base">
                        <a:lnSpc>
                          <a:spcPts val="1050"/>
                        </a:lnSpc>
                        <a:buNone/>
                      </a:pPr>
                      <a:r>
                        <a:rPr lang="en-US" altLang="ja-JP" sz="1000" dirty="0">
                          <a:solidFill>
                            <a:srgbClr val="000000"/>
                          </a:solidFill>
                          <a:effectLst/>
                          <a:ea typeface="Meiryo"/>
                        </a:rPr>
                        <a:t>O</a:t>
                      </a:r>
                      <a:r>
                        <a:rPr lang="en-US" sz="1000" dirty="0">
                          <a:solidFill>
                            <a:srgbClr val="000000"/>
                          </a:solidFill>
                          <a:effectLst/>
                          <a:latin typeface="Meiryo"/>
                        </a:rPr>
                        <a:t>M</a:t>
                      </a:r>
                      <a:endParaRPr lang="ja-JP" altLang="en-US" sz="1000">
                        <a:solidFill>
                          <a:srgbClr val="000000"/>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050"/>
                        </a:lnSpc>
                        <a:buNone/>
                      </a:pPr>
                      <a:r>
                        <a:rPr lang="en-US" sz="1000" dirty="0">
                          <a:solidFill>
                            <a:srgbClr val="333333"/>
                          </a:solidFill>
                          <a:effectLst/>
                          <a:latin typeface="Meiryo"/>
                        </a:rPr>
                        <a:t>SE</a:t>
                      </a: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200"/>
                        </a:lnSpc>
                        <a:buNone/>
                      </a:pPr>
                      <a:r>
                        <a:rPr lang="en-US" sz="1000" dirty="0">
                          <a:solidFill>
                            <a:srgbClr val="333333"/>
                          </a:solidFill>
                          <a:effectLst/>
                          <a:latin typeface="Meiryo"/>
                        </a:rPr>
                        <a:t>1.0</a:t>
                      </a: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200"/>
                        </a:lnSpc>
                        <a:buNone/>
                      </a:pPr>
                      <a:r>
                        <a:rPr lang="en-US" altLang="ja-JP" sz="1000" dirty="0">
                          <a:solidFill>
                            <a:srgbClr val="333333"/>
                          </a:solidFill>
                          <a:effectLst/>
                          <a:ea typeface="Meiryo"/>
                        </a:rPr>
                        <a:t>1</a:t>
                      </a:r>
                      <a:r>
                        <a:rPr lang="ja-JP" altLang="en-US" sz="1000">
                          <a:solidFill>
                            <a:srgbClr val="333333"/>
                          </a:solidFill>
                          <a:effectLst/>
                          <a:ea typeface="Meiryo"/>
                        </a:rPr>
                        <a:t>月～</a:t>
                      </a: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fontAlgn="base">
                        <a:lnSpc>
                          <a:spcPts val="1050"/>
                        </a:lnSpc>
                        <a:buNone/>
                      </a:pPr>
                      <a:r>
                        <a:rPr lang="en-US" altLang="ja-JP" sz="1000" dirty="0">
                          <a:solidFill>
                            <a:srgbClr val="333333"/>
                          </a:solidFill>
                          <a:effectLst/>
                          <a:ea typeface="Meiryo"/>
                        </a:rPr>
                        <a:t>SE</a:t>
                      </a:r>
                      <a:r>
                        <a:rPr lang="ja-JP" altLang="en-US" sz="1000">
                          <a:solidFill>
                            <a:srgbClr val="333333"/>
                          </a:solidFill>
                          <a:effectLst/>
                          <a:ea typeface="Meiryo"/>
                        </a:rPr>
                        <a:t>歴：</a:t>
                      </a:r>
                      <a:r>
                        <a:rPr lang="en-US" altLang="ja-JP" sz="1000" dirty="0">
                          <a:solidFill>
                            <a:srgbClr val="333333"/>
                          </a:solidFill>
                          <a:effectLst/>
                          <a:ea typeface="Meiryo"/>
                        </a:rPr>
                        <a:t>3</a:t>
                      </a:r>
                      <a:r>
                        <a:rPr lang="ja-JP" altLang="en-US" sz="1000">
                          <a:solidFill>
                            <a:srgbClr val="333333"/>
                          </a:solidFill>
                          <a:effectLst/>
                          <a:ea typeface="Meiryo"/>
                        </a:rPr>
                        <a:t>年程度、基本設計～総合テストの対応が可能</a:t>
                      </a:r>
                    </a:p>
                    <a:p>
                      <a:pPr fontAlgn="base">
                        <a:lnSpc>
                          <a:spcPts val="1050"/>
                        </a:lnSpc>
                        <a:buNone/>
                      </a:pPr>
                      <a:r>
                        <a:rPr lang="en-US" altLang="ja-JP" sz="1000" dirty="0">
                          <a:solidFill>
                            <a:srgbClr val="333333"/>
                          </a:solidFill>
                          <a:effectLst/>
                          <a:ea typeface="Meiryo"/>
                        </a:rPr>
                        <a:t>JAVA</a:t>
                      </a:r>
                      <a:r>
                        <a:rPr lang="ja-JP" altLang="en-US" sz="1000">
                          <a:solidFill>
                            <a:srgbClr val="333333"/>
                          </a:solidFill>
                          <a:effectLst/>
                          <a:ea typeface="Meiryo"/>
                        </a:rPr>
                        <a:t>を用いたアプリケーションの開発経験、</a:t>
                      </a:r>
                      <a:r>
                        <a:rPr lang="en-US" altLang="ja-JP" sz="1000" dirty="0">
                          <a:solidFill>
                            <a:srgbClr val="242424"/>
                          </a:solidFill>
                          <a:effectLst/>
                          <a:ea typeface="Meiryo"/>
                        </a:rPr>
                        <a:t>windows</a:t>
                      </a:r>
                      <a:r>
                        <a:rPr lang="ja-JP" altLang="en-US" sz="1000">
                          <a:solidFill>
                            <a:srgbClr val="242424"/>
                          </a:solidFill>
                          <a:effectLst/>
                          <a:ea typeface="Meiryo"/>
                        </a:rPr>
                        <a:t>フォームアプリケーションの開発（</a:t>
                      </a:r>
                      <a:r>
                        <a:rPr lang="en-US" altLang="ja-JP" sz="1000" dirty="0">
                          <a:solidFill>
                            <a:srgbClr val="242424"/>
                          </a:solidFill>
                          <a:effectLst/>
                          <a:ea typeface="Meiryo"/>
                        </a:rPr>
                        <a:t>C#</a:t>
                      </a:r>
                      <a:r>
                        <a:rPr lang="ja-JP" altLang="en-US" sz="1000">
                          <a:solidFill>
                            <a:srgbClr val="242424"/>
                          </a:solidFill>
                          <a:effectLst/>
                          <a:ea typeface="Meiryo"/>
                        </a:rPr>
                        <a:t>）の経験</a:t>
                      </a:r>
                      <a:endParaRPr lang="ja-JP" altLang="en-US" sz="1000">
                        <a:solidFill>
                          <a:srgbClr val="333333"/>
                        </a:solidFill>
                        <a:effectLst/>
                        <a:ea typeface="Meiryo"/>
                      </a:endParaRPr>
                    </a:p>
                    <a:p>
                      <a:pPr fontAlgn="base">
                        <a:lnSpc>
                          <a:spcPts val="1050"/>
                        </a:lnSpc>
                        <a:buNone/>
                      </a:pPr>
                      <a:r>
                        <a:rPr lang="en-US" altLang="ja-JP" sz="1000" dirty="0">
                          <a:solidFill>
                            <a:srgbClr val="242424"/>
                          </a:solidFill>
                          <a:effectLst/>
                          <a:latin typeface="Meiryo"/>
                        </a:rPr>
                        <a:t>【</a:t>
                      </a:r>
                      <a:r>
                        <a:rPr lang="ja-JP" altLang="en-US" sz="1000">
                          <a:solidFill>
                            <a:srgbClr val="242424"/>
                          </a:solidFill>
                          <a:effectLst/>
                          <a:latin typeface="Meiryo"/>
                        </a:rPr>
                        <a:t>得意技術領域</a:t>
                      </a:r>
                      <a:r>
                        <a:rPr lang="en-US" altLang="ja-JP" sz="1000" dirty="0">
                          <a:solidFill>
                            <a:srgbClr val="242424"/>
                          </a:solidFill>
                          <a:effectLst/>
                          <a:latin typeface="Meiryo"/>
                        </a:rPr>
                        <a:t>】</a:t>
                      </a:r>
                      <a:endParaRPr lang="ja-JP" altLang="en-US" sz="1000">
                        <a:solidFill>
                          <a:srgbClr val="333333"/>
                        </a:solidFill>
                        <a:effectLst/>
                        <a:latin typeface="Meiryo"/>
                      </a:endParaRPr>
                    </a:p>
                    <a:p>
                      <a:pPr fontAlgn="base">
                        <a:lnSpc>
                          <a:spcPts val="1050"/>
                        </a:lnSpc>
                        <a:buNone/>
                      </a:pPr>
                      <a:r>
                        <a:rPr lang="en-US" sz="1000" dirty="0">
                          <a:solidFill>
                            <a:srgbClr val="242424"/>
                          </a:solidFill>
                          <a:effectLst/>
                          <a:latin typeface="Meiryo"/>
                        </a:rPr>
                        <a:t>JAVA,C#</a:t>
                      </a:r>
                      <a:endParaRPr lang="en-US" sz="1000" dirty="0">
                        <a:solidFill>
                          <a:srgbClr val="333333"/>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2874552887"/>
                  </a:ext>
                </a:extLst>
              </a:tr>
            </a:tbl>
          </a:graphicData>
        </a:graphic>
      </p:graphicFrame>
      <p:sp>
        <p:nvSpPr>
          <p:cNvPr id="12" name="テキスト ボックス 1">
            <a:extLst>
              <a:ext uri="{FF2B5EF4-FFF2-40B4-BE49-F238E27FC236}">
                <a16:creationId xmlns:a16="http://schemas.microsoft.com/office/drawing/2014/main" id="{5C9A8A0F-391E-58DC-D59A-E36497FD9953}"/>
              </a:ext>
            </a:extLst>
          </p:cNvPr>
          <p:cNvSpPr txBox="1">
            <a:spLocks/>
          </p:cNvSpPr>
          <p:nvPr/>
        </p:nvSpPr>
        <p:spPr>
          <a:xfrm>
            <a:off x="758434" y="3936055"/>
            <a:ext cx="9360000" cy="432000"/>
          </a:xfrm>
          <a:prstGeom prst="rect">
            <a:avLst/>
          </a:prstGeom>
          <a:noFill/>
        </p:spPr>
        <p:txBody>
          <a:bodyPr wrap="square" lIns="0" tIns="0" rIns="0" bIns="0" rtlCol="0" anchor="ctr" anchorCtr="0">
            <a:no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r>
              <a:rPr lang="ja-JP" sz="1400" spc="50">
                <a:solidFill>
                  <a:srgbClr val="253238"/>
                </a:solidFill>
                <a:latin typeface="Meiryo"/>
                <a:ea typeface="Meiryo"/>
              </a:rPr>
              <a:t>アプリ開発フロントエンドエンジニア（BIS）</a:t>
            </a:r>
            <a:endParaRPr lang="en-US" altLang="ja-JP" sz="1400" spc="50">
              <a:solidFill>
                <a:srgbClr val="253238"/>
              </a:solidFill>
              <a:latin typeface="Yu Gothic"/>
              <a:ea typeface="Yu Gothic"/>
              <a:cs typeface="Arial"/>
            </a:endParaRPr>
          </a:p>
        </p:txBody>
      </p:sp>
      <p:graphicFrame>
        <p:nvGraphicFramePr>
          <p:cNvPr id="15" name="Table 14">
            <a:extLst>
              <a:ext uri="{FF2B5EF4-FFF2-40B4-BE49-F238E27FC236}">
                <a16:creationId xmlns:a16="http://schemas.microsoft.com/office/drawing/2014/main" id="{BBED2BF0-47B7-1437-F66E-2771295B8782}"/>
              </a:ext>
            </a:extLst>
          </p:cNvPr>
          <p:cNvGraphicFramePr>
            <a:graphicFrameLocks noGrp="1"/>
          </p:cNvGraphicFramePr>
          <p:nvPr>
            <p:extLst>
              <p:ext uri="{D42A27DB-BD31-4B8C-83A1-F6EECF244321}">
                <p14:modId xmlns:p14="http://schemas.microsoft.com/office/powerpoint/2010/main" val="680608610"/>
              </p:ext>
            </p:extLst>
          </p:nvPr>
        </p:nvGraphicFramePr>
        <p:xfrm>
          <a:off x="762196" y="4251602"/>
          <a:ext cx="9734873" cy="1538161"/>
        </p:xfrm>
        <a:graphic>
          <a:graphicData uri="http://schemas.openxmlformats.org/drawingml/2006/table">
            <a:tbl>
              <a:tblPr bandRow="1">
                <a:tableStyleId>{5C22544A-7EE6-4342-B048-85BDC9FD1C3A}</a:tableStyleId>
              </a:tblPr>
              <a:tblGrid>
                <a:gridCol w="848934">
                  <a:extLst>
                    <a:ext uri="{9D8B030D-6E8A-4147-A177-3AD203B41FA5}">
                      <a16:colId xmlns:a16="http://schemas.microsoft.com/office/drawing/2014/main" val="3324118431"/>
                    </a:ext>
                  </a:extLst>
                </a:gridCol>
                <a:gridCol w="781019">
                  <a:extLst>
                    <a:ext uri="{9D8B030D-6E8A-4147-A177-3AD203B41FA5}">
                      <a16:colId xmlns:a16="http://schemas.microsoft.com/office/drawing/2014/main" val="2665771283"/>
                    </a:ext>
                  </a:extLst>
                </a:gridCol>
                <a:gridCol w="792339">
                  <a:extLst>
                    <a:ext uri="{9D8B030D-6E8A-4147-A177-3AD203B41FA5}">
                      <a16:colId xmlns:a16="http://schemas.microsoft.com/office/drawing/2014/main" val="1354892248"/>
                    </a:ext>
                  </a:extLst>
                </a:gridCol>
                <a:gridCol w="950806">
                  <a:extLst>
                    <a:ext uri="{9D8B030D-6E8A-4147-A177-3AD203B41FA5}">
                      <a16:colId xmlns:a16="http://schemas.microsoft.com/office/drawing/2014/main" val="506697051"/>
                    </a:ext>
                  </a:extLst>
                </a:gridCol>
                <a:gridCol w="6361775">
                  <a:extLst>
                    <a:ext uri="{9D8B030D-6E8A-4147-A177-3AD203B41FA5}">
                      <a16:colId xmlns:a16="http://schemas.microsoft.com/office/drawing/2014/main" val="3597175971"/>
                    </a:ext>
                  </a:extLst>
                </a:gridCol>
              </a:tblGrid>
              <a:tr h="233189">
                <a:tc>
                  <a:txBody>
                    <a:bodyPr/>
                    <a:lstStyle/>
                    <a:p>
                      <a:pPr algn="ctr" fontAlgn="base">
                        <a:lnSpc>
                          <a:spcPts val="1200"/>
                        </a:lnSpc>
                        <a:buNone/>
                      </a:pPr>
                      <a:r>
                        <a:rPr lang="ja-JP" altLang="en-US" sz="1000" b="1">
                          <a:solidFill>
                            <a:srgbClr val="FFFFFF"/>
                          </a:solidFill>
                          <a:effectLst/>
                          <a:ea typeface="Meiryo" panose="020B0604030504040204" pitchFamily="34" charset="-128"/>
                        </a:rPr>
                        <a:t>氏名</a:t>
                      </a:r>
                      <a:endParaRPr lang="ja-JP" altLang="en-US" b="1">
                        <a:solidFill>
                          <a:srgbClr val="333333"/>
                        </a:solidFill>
                        <a:effectLst/>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200"/>
                        </a:lnSpc>
                        <a:buNone/>
                      </a:pPr>
                      <a:r>
                        <a:rPr lang="ja-JP" altLang="en-US" sz="1000" b="1">
                          <a:solidFill>
                            <a:srgbClr val="FFFFFF"/>
                          </a:solidFill>
                          <a:effectLst/>
                          <a:ea typeface="Meiryo" panose="020B0604030504040204" pitchFamily="34" charset="-128"/>
                        </a:rPr>
                        <a:t>役割</a:t>
                      </a:r>
                      <a:endParaRPr lang="ja-JP" altLang="en-US" b="1">
                        <a:solidFill>
                          <a:srgbClr val="333333"/>
                        </a:solidFill>
                        <a:effectLst/>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200"/>
                        </a:lnSpc>
                        <a:buNone/>
                      </a:pPr>
                      <a:r>
                        <a:rPr lang="ja-JP" altLang="en-US" sz="1000" b="1">
                          <a:solidFill>
                            <a:srgbClr val="FFFFFF"/>
                          </a:solidFill>
                          <a:effectLst/>
                          <a:ea typeface="Meiryo" panose="020B0604030504040204" pitchFamily="34" charset="-128"/>
                        </a:rPr>
                        <a:t>工数</a:t>
                      </a:r>
                      <a:endParaRPr lang="ja-JP" altLang="en-US" b="1">
                        <a:solidFill>
                          <a:srgbClr val="FFFFFF"/>
                        </a:solidFill>
                        <a:effectLst/>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200"/>
                        </a:lnSpc>
                        <a:buNone/>
                      </a:pPr>
                      <a:r>
                        <a:rPr lang="ja-JP" altLang="en-US" sz="1000" b="1">
                          <a:solidFill>
                            <a:srgbClr val="FFFFFF"/>
                          </a:solidFill>
                          <a:effectLst/>
                          <a:ea typeface="Meiryo" panose="020B0604030504040204" pitchFamily="34" charset="-128"/>
                        </a:rPr>
                        <a:t>稼働</a:t>
                      </a:r>
                      <a:endParaRPr lang="ja-JP" altLang="en-US" b="1">
                        <a:solidFill>
                          <a:srgbClr val="FFFFFF"/>
                        </a:solidFill>
                        <a:effectLst/>
                      </a:endParaRPr>
                    </a:p>
                    <a:p>
                      <a:pPr algn="ctr" fontAlgn="base">
                        <a:lnSpc>
                          <a:spcPts val="1200"/>
                        </a:lnSpc>
                        <a:buNone/>
                      </a:pPr>
                      <a:r>
                        <a:rPr lang="ja-JP" altLang="en-US" sz="1000" b="1">
                          <a:solidFill>
                            <a:srgbClr val="FFFFFF"/>
                          </a:solidFill>
                          <a:effectLst/>
                          <a:ea typeface="Meiryo" panose="020B0604030504040204" pitchFamily="34" charset="-128"/>
                        </a:rPr>
                        <a:t>可能日</a:t>
                      </a:r>
                      <a:endParaRPr lang="ja-JP" altLang="en-US" b="1">
                        <a:solidFill>
                          <a:srgbClr val="FFFFFF"/>
                        </a:solidFill>
                        <a:effectLst/>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200"/>
                        </a:lnSpc>
                        <a:buNone/>
                      </a:pPr>
                      <a:r>
                        <a:rPr lang="ja-JP" altLang="en-US" sz="1000" b="1">
                          <a:solidFill>
                            <a:srgbClr val="FFFFFF"/>
                          </a:solidFill>
                          <a:effectLst/>
                          <a:ea typeface="Meiryo" panose="020B0604030504040204" pitchFamily="34" charset="-128"/>
                        </a:rPr>
                        <a:t>スキル・経験</a:t>
                      </a:r>
                      <a:endParaRPr lang="ja-JP" altLang="en-US" b="1">
                        <a:solidFill>
                          <a:srgbClr val="FFFFFF"/>
                        </a:solidFill>
                        <a:effectLst/>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extLst>
                  <a:ext uri="{0D108BD9-81ED-4DB2-BD59-A6C34878D82A}">
                    <a16:rowId xmlns:a16="http://schemas.microsoft.com/office/drawing/2014/main" val="3669625020"/>
                  </a:ext>
                </a:extLst>
              </a:tr>
              <a:tr h="673659">
                <a:tc>
                  <a:txBody>
                    <a:bodyPr/>
                    <a:lstStyle/>
                    <a:p>
                      <a:pPr algn="ctr" fontAlgn="base">
                        <a:lnSpc>
                          <a:spcPts val="1200"/>
                        </a:lnSpc>
                        <a:buNone/>
                      </a:pPr>
                      <a:r>
                        <a:rPr lang="en-US" altLang="ja-JP" sz="1000" dirty="0">
                          <a:solidFill>
                            <a:srgbClr val="333333"/>
                          </a:solidFill>
                          <a:effectLst/>
                          <a:ea typeface="Meiryo"/>
                        </a:rPr>
                        <a:t>KY</a:t>
                      </a:r>
                      <a:endParaRPr lang="ja-JP" altLang="en-US" sz="1000" dirty="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200"/>
                        </a:lnSpc>
                        <a:buNone/>
                      </a:pPr>
                      <a:r>
                        <a:rPr lang="en-US" sz="1000" dirty="0">
                          <a:solidFill>
                            <a:srgbClr val="333333"/>
                          </a:solidFill>
                          <a:effectLst/>
                          <a:latin typeface="Meiryo"/>
                        </a:rPr>
                        <a:t>SE</a:t>
                      </a:r>
                      <a:endParaRPr lang="en-US" altLang="ja-JP" sz="1000">
                        <a:solidFill>
                          <a:srgbClr val="333333"/>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350"/>
                        </a:lnSpc>
                        <a:buNone/>
                      </a:pPr>
                      <a:r>
                        <a:rPr lang="en-US" sz="1000" dirty="0">
                          <a:solidFill>
                            <a:srgbClr val="333333"/>
                          </a:solidFill>
                          <a:effectLst/>
                          <a:latin typeface="Meiryo"/>
                        </a:rPr>
                        <a:t>1.0</a:t>
                      </a: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350"/>
                        </a:lnSpc>
                        <a:buNone/>
                      </a:pPr>
                      <a:r>
                        <a:rPr lang="en-US" altLang="ja-JP" sz="1000" dirty="0">
                          <a:solidFill>
                            <a:srgbClr val="333333"/>
                          </a:solidFill>
                          <a:effectLst/>
                          <a:ea typeface="Meiryo"/>
                        </a:rPr>
                        <a:t>12月～</a:t>
                      </a: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fontAlgn="base">
                        <a:lnSpc>
                          <a:spcPts val="1350"/>
                        </a:lnSpc>
                        <a:buNone/>
                      </a:pPr>
                      <a:r>
                        <a:rPr lang="en-US" altLang="ja-JP" sz="1000" dirty="0">
                          <a:solidFill>
                            <a:srgbClr val="333333"/>
                          </a:solidFill>
                          <a:effectLst/>
                          <a:ea typeface="Meiryo"/>
                        </a:rPr>
                        <a:t>SE</a:t>
                      </a:r>
                      <a:r>
                        <a:rPr lang="ja-JP" altLang="en-US" sz="1000">
                          <a:solidFill>
                            <a:srgbClr val="333333"/>
                          </a:solidFill>
                          <a:effectLst/>
                          <a:ea typeface="Meiryo"/>
                        </a:rPr>
                        <a:t>歴：</a:t>
                      </a:r>
                      <a:r>
                        <a:rPr lang="en-US" altLang="ja-JP" sz="1000" dirty="0">
                          <a:solidFill>
                            <a:srgbClr val="333333"/>
                          </a:solidFill>
                          <a:effectLst/>
                          <a:ea typeface="Meiryo"/>
                        </a:rPr>
                        <a:t>6</a:t>
                      </a:r>
                      <a:r>
                        <a:rPr lang="ja-JP" altLang="en-US" sz="1000">
                          <a:solidFill>
                            <a:srgbClr val="333333"/>
                          </a:solidFill>
                          <a:effectLst/>
                          <a:ea typeface="Meiryo"/>
                        </a:rPr>
                        <a:t>年程度</a:t>
                      </a:r>
                    </a:p>
                    <a:p>
                      <a:pPr fontAlgn="base">
                        <a:lnSpc>
                          <a:spcPts val="1350"/>
                        </a:lnSpc>
                        <a:buNone/>
                      </a:pPr>
                      <a:r>
                        <a:rPr lang="en-US" altLang="ja-JP" sz="1000" dirty="0">
                          <a:solidFill>
                            <a:srgbClr val="333333"/>
                          </a:solidFill>
                          <a:effectLst/>
                          <a:ea typeface="Meiryo"/>
                        </a:rPr>
                        <a:t>Java</a:t>
                      </a:r>
                      <a:r>
                        <a:rPr lang="ja-JP" altLang="en-US" sz="1000">
                          <a:solidFill>
                            <a:srgbClr val="333333"/>
                          </a:solidFill>
                          <a:effectLst/>
                          <a:ea typeface="Meiryo"/>
                        </a:rPr>
                        <a:t>、</a:t>
                      </a:r>
                      <a:r>
                        <a:rPr lang="en-US" altLang="ja-JP" sz="1000" dirty="0">
                          <a:solidFill>
                            <a:srgbClr val="333333"/>
                          </a:solidFill>
                          <a:effectLst/>
                          <a:ea typeface="Meiryo"/>
                        </a:rPr>
                        <a:t>HTML</a:t>
                      </a:r>
                      <a:r>
                        <a:rPr lang="ja-JP" altLang="en-US" sz="1000">
                          <a:solidFill>
                            <a:srgbClr val="333333"/>
                          </a:solidFill>
                          <a:effectLst/>
                          <a:ea typeface="Meiryo"/>
                        </a:rPr>
                        <a:t>、</a:t>
                      </a:r>
                      <a:r>
                        <a:rPr lang="en-US" altLang="ja-JP" sz="1000" dirty="0">
                          <a:solidFill>
                            <a:srgbClr val="333333"/>
                          </a:solidFill>
                          <a:effectLst/>
                          <a:ea typeface="Meiryo"/>
                        </a:rPr>
                        <a:t>JavaScript</a:t>
                      </a:r>
                      <a:r>
                        <a:rPr lang="ja-JP" altLang="en-US" sz="1000">
                          <a:solidFill>
                            <a:srgbClr val="333333"/>
                          </a:solidFill>
                          <a:effectLst/>
                          <a:ea typeface="Meiryo"/>
                        </a:rPr>
                        <a:t>、</a:t>
                      </a:r>
                      <a:r>
                        <a:rPr lang="en-US" altLang="ja-JP" sz="1000" dirty="0">
                          <a:solidFill>
                            <a:srgbClr val="333333"/>
                          </a:solidFill>
                          <a:effectLst/>
                          <a:ea typeface="Meiryo"/>
                        </a:rPr>
                        <a:t>CSS</a:t>
                      </a:r>
                      <a:r>
                        <a:rPr lang="ja-JP" altLang="en-US" sz="1000">
                          <a:solidFill>
                            <a:srgbClr val="333333"/>
                          </a:solidFill>
                          <a:effectLst/>
                          <a:ea typeface="Meiryo"/>
                        </a:rPr>
                        <a:t>を使用した開発の経験もあるが、直近はフロントエンドエンジニアとして主に</a:t>
                      </a:r>
                      <a:r>
                        <a:rPr lang="en-US" sz="1000" dirty="0">
                          <a:solidFill>
                            <a:srgbClr val="333333"/>
                          </a:solidFill>
                          <a:effectLst/>
                          <a:latin typeface="Meiryo"/>
                        </a:rPr>
                        <a:t>React</a:t>
                      </a:r>
                      <a:r>
                        <a:rPr lang="ja-JP" altLang="en-US" sz="1000">
                          <a:solidFill>
                            <a:srgbClr val="333333"/>
                          </a:solidFill>
                          <a:effectLst/>
                          <a:ea typeface="Meiryo"/>
                        </a:rPr>
                        <a:t>を用いた開発を行っている。</a:t>
                      </a:r>
                    </a:p>
                    <a:p>
                      <a:pPr fontAlgn="base">
                        <a:lnSpc>
                          <a:spcPts val="1350"/>
                        </a:lnSpc>
                        <a:buNone/>
                      </a:pPr>
                      <a:r>
                        <a:rPr lang="ja-JP" altLang="en-US" sz="1000">
                          <a:solidFill>
                            <a:srgbClr val="333333"/>
                          </a:solidFill>
                          <a:effectLst/>
                          <a:ea typeface="Meiryo"/>
                        </a:rPr>
                        <a:t>バックエンドやインフラ側と、フロント側とのブリッジ的な対応も可能。プロジェクトリーダー経験もあり。</a:t>
                      </a:r>
                    </a:p>
                    <a:p>
                      <a:pPr fontAlgn="base">
                        <a:lnSpc>
                          <a:spcPts val="1350"/>
                        </a:lnSpc>
                        <a:buNone/>
                      </a:pPr>
                      <a:r>
                        <a:rPr lang="en-US" altLang="ja-JP" sz="1000" dirty="0">
                          <a:solidFill>
                            <a:srgbClr val="333333"/>
                          </a:solidFill>
                          <a:effectLst/>
                          <a:ea typeface="Meiryo"/>
                        </a:rPr>
                        <a:t>【</a:t>
                      </a:r>
                      <a:r>
                        <a:rPr lang="ja-JP" altLang="en-US" sz="1000">
                          <a:solidFill>
                            <a:srgbClr val="333333"/>
                          </a:solidFill>
                          <a:effectLst/>
                          <a:ea typeface="Meiryo"/>
                        </a:rPr>
                        <a:t>得意技術領域</a:t>
                      </a:r>
                      <a:r>
                        <a:rPr lang="en-US" altLang="ja-JP" sz="1000" dirty="0">
                          <a:solidFill>
                            <a:srgbClr val="333333"/>
                          </a:solidFill>
                          <a:effectLst/>
                          <a:ea typeface="Meiryo"/>
                        </a:rPr>
                        <a:t>】</a:t>
                      </a:r>
                      <a:endParaRPr lang="ja-JP" altLang="en-US" sz="1000">
                        <a:solidFill>
                          <a:srgbClr val="333333"/>
                        </a:solidFill>
                        <a:effectLst/>
                        <a:ea typeface="Meiryo"/>
                      </a:endParaRPr>
                    </a:p>
                    <a:p>
                      <a:pPr fontAlgn="base">
                        <a:lnSpc>
                          <a:spcPts val="1350"/>
                        </a:lnSpc>
                        <a:buNone/>
                      </a:pPr>
                      <a:r>
                        <a:rPr lang="en-US" altLang="ja-JP" sz="1000" err="1">
                          <a:solidFill>
                            <a:srgbClr val="333333"/>
                          </a:solidFill>
                          <a:effectLst/>
                          <a:ea typeface="Meiryo"/>
                        </a:rPr>
                        <a:t>React,Typescript,Angular,Typescript,Html,CSS,JAVA</a:t>
                      </a:r>
                      <a:endParaRPr lang="en-US" sz="100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788028832"/>
                  </a:ext>
                </a:extLst>
              </a:tr>
            </a:tbl>
          </a:graphicData>
        </a:graphic>
      </p:graphicFrame>
      <p:sp>
        <p:nvSpPr>
          <p:cNvPr id="4" name="テキスト ボックス 8">
            <a:extLst>
              <a:ext uri="{FF2B5EF4-FFF2-40B4-BE49-F238E27FC236}">
                <a16:creationId xmlns:a16="http://schemas.microsoft.com/office/drawing/2014/main" id="{B0F1CF56-2850-98FD-6DD1-E8ED91BA76B6}"/>
              </a:ext>
            </a:extLst>
          </p:cNvPr>
          <p:cNvSpPr txBox="1"/>
          <p:nvPr/>
        </p:nvSpPr>
        <p:spPr>
          <a:xfrm>
            <a:off x="798437" y="951901"/>
            <a:ext cx="10626801" cy="293000"/>
          </a:xfrm>
          <a:prstGeom prst="rect">
            <a:avLst/>
          </a:prstGeom>
          <a:noFill/>
        </p:spPr>
        <p:txBody>
          <a:bodyPr wrap="square" lIns="0" tIns="14400" rIns="0" bIns="14400" rtlCol="0" anchor="t" anchorCtr="0">
            <a:spAutoFit/>
          </a:bodyPr>
          <a:lstStyle/>
          <a:p>
            <a:pPr>
              <a:lnSpc>
                <a:spcPct val="130000"/>
              </a:lnSpc>
              <a:spcBef>
                <a:spcPts val="800"/>
              </a:spcBef>
            </a:pPr>
            <a:r>
              <a:rPr lang="ja-JP" altLang="en-US" sz="1400">
                <a:solidFill>
                  <a:srgbClr val="3A3A3A"/>
                </a:solidFill>
                <a:latin typeface="Meiryo"/>
                <a:ea typeface="Meiryo"/>
              </a:rPr>
              <a:t>直近でご提案可能な要員</a:t>
            </a:r>
            <a:endParaRPr lang="ja-JP" altLang="en-US" sz="1400" dirty="0">
              <a:solidFill>
                <a:srgbClr val="3A3A3A"/>
              </a:solidFill>
              <a:latin typeface="Meiryo"/>
              <a:ea typeface="Meiryo"/>
            </a:endParaRPr>
          </a:p>
        </p:txBody>
      </p:sp>
    </p:spTree>
    <p:extLst>
      <p:ext uri="{BB962C8B-B14F-4D97-AF65-F5344CB8AC3E}">
        <p14:creationId xmlns:p14="http://schemas.microsoft.com/office/powerpoint/2010/main" val="808654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295B5-F082-F314-8D44-0F6B88DE62E5}"/>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975F028-FC5B-EDE3-82AA-46C381D016C7}"/>
              </a:ext>
            </a:extLst>
          </p:cNvPr>
          <p:cNvSpPr txBox="1">
            <a:spLocks/>
          </p:cNvSpPr>
          <p:nvPr/>
        </p:nvSpPr>
        <p:spPr>
          <a:xfrm>
            <a:off x="915843" y="447210"/>
            <a:ext cx="11377612" cy="432000"/>
          </a:xfrm>
          <a:prstGeom prst="rect">
            <a:avLst/>
          </a:prstGeom>
          <a:noFill/>
        </p:spPr>
        <p:txBody>
          <a:bodyPr wrap="square" lIns="0" tIns="0" rIns="0" bIns="0" rtlCol="0" anchor="ctr" anchorCtr="0">
            <a:noAutofit/>
          </a:bodyPr>
          <a:lstStyle/>
          <a:p>
            <a:pPr>
              <a:defRPr/>
            </a:pPr>
            <a:r>
              <a:rPr lang="ja-JP" altLang="en-US" sz="2000" b="1">
                <a:solidFill>
                  <a:srgbClr val="0B3274"/>
                </a:solidFill>
                <a:latin typeface="Meiryo" panose="020B0604030504040204" pitchFamily="34" charset="-128"/>
                <a:ea typeface="Meiryo" panose="020B0604030504040204" pitchFamily="34" charset="-128"/>
              </a:rPr>
              <a:t>リソース状況</a:t>
            </a:r>
            <a:endParaRPr lang="ja-JP" sz="2000" b="1">
              <a:solidFill>
                <a:srgbClr val="000000"/>
              </a:solidFill>
              <a:latin typeface="Meiryo" panose="020B0604030504040204" pitchFamily="34" charset="-128"/>
              <a:ea typeface="Meiryo" panose="020B0604030504040204" pitchFamily="34" charset="-128"/>
            </a:endParaRPr>
          </a:p>
        </p:txBody>
      </p:sp>
      <p:sp>
        <p:nvSpPr>
          <p:cNvPr id="5" name="テキスト ボックス 1">
            <a:extLst>
              <a:ext uri="{FF2B5EF4-FFF2-40B4-BE49-F238E27FC236}">
                <a16:creationId xmlns:a16="http://schemas.microsoft.com/office/drawing/2014/main" id="{E674861C-2F8C-D59D-48E0-EF4F4D4AE4D3}"/>
              </a:ext>
            </a:extLst>
          </p:cNvPr>
          <p:cNvSpPr txBox="1">
            <a:spLocks/>
          </p:cNvSpPr>
          <p:nvPr/>
        </p:nvSpPr>
        <p:spPr>
          <a:xfrm>
            <a:off x="789749" y="1368222"/>
            <a:ext cx="9360000" cy="432000"/>
          </a:xfrm>
          <a:prstGeom prst="rect">
            <a:avLst/>
          </a:prstGeom>
          <a:noFill/>
        </p:spPr>
        <p:txBody>
          <a:bodyPr wrap="square" lIns="0" tIns="0" rIns="0" bIns="0" rtlCol="0" anchor="ctr" anchorCtr="0">
            <a:no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r>
              <a:rPr lang="ja-JP" altLang="en-US" sz="1400" spc="50">
                <a:solidFill>
                  <a:srgbClr val="253238"/>
                </a:solidFill>
                <a:latin typeface="Meiryo"/>
                <a:ea typeface="Meiryo"/>
              </a:rPr>
              <a:t>UIUXデザイナー（UI/UX）</a:t>
            </a:r>
            <a:endParaRPr lang="ja-JP" sz="1400">
              <a:latin typeface="Meiryo"/>
              <a:ea typeface="Meiryo"/>
              <a:cs typeface="Arial"/>
            </a:endParaRPr>
          </a:p>
        </p:txBody>
      </p:sp>
      <p:graphicFrame>
        <p:nvGraphicFramePr>
          <p:cNvPr id="4" name="Table 3">
            <a:extLst>
              <a:ext uri="{FF2B5EF4-FFF2-40B4-BE49-F238E27FC236}">
                <a16:creationId xmlns:a16="http://schemas.microsoft.com/office/drawing/2014/main" id="{15401DBF-D323-68EC-6B73-EF9F0FC7BB89}"/>
              </a:ext>
            </a:extLst>
          </p:cNvPr>
          <p:cNvGraphicFramePr>
            <a:graphicFrameLocks noGrp="1"/>
          </p:cNvGraphicFramePr>
          <p:nvPr>
            <p:extLst>
              <p:ext uri="{D42A27DB-BD31-4B8C-83A1-F6EECF244321}">
                <p14:modId xmlns:p14="http://schemas.microsoft.com/office/powerpoint/2010/main" val="354166420"/>
              </p:ext>
            </p:extLst>
          </p:nvPr>
        </p:nvGraphicFramePr>
        <p:xfrm>
          <a:off x="798078" y="1688213"/>
          <a:ext cx="9703643" cy="2950512"/>
        </p:xfrm>
        <a:graphic>
          <a:graphicData uri="http://schemas.openxmlformats.org/drawingml/2006/table">
            <a:tbl>
              <a:tblPr bandRow="1">
                <a:tableStyleId>{5C22544A-7EE6-4342-B048-85BDC9FD1C3A}</a:tableStyleId>
              </a:tblPr>
              <a:tblGrid>
                <a:gridCol w="1000620">
                  <a:extLst>
                    <a:ext uri="{9D8B030D-6E8A-4147-A177-3AD203B41FA5}">
                      <a16:colId xmlns:a16="http://schemas.microsoft.com/office/drawing/2014/main" val="3330411430"/>
                    </a:ext>
                  </a:extLst>
                </a:gridCol>
                <a:gridCol w="1190609">
                  <a:extLst>
                    <a:ext uri="{9D8B030D-6E8A-4147-A177-3AD203B41FA5}">
                      <a16:colId xmlns:a16="http://schemas.microsoft.com/office/drawing/2014/main" val="892067317"/>
                    </a:ext>
                  </a:extLst>
                </a:gridCol>
                <a:gridCol w="949956">
                  <a:extLst>
                    <a:ext uri="{9D8B030D-6E8A-4147-A177-3AD203B41FA5}">
                      <a16:colId xmlns:a16="http://schemas.microsoft.com/office/drawing/2014/main" val="203006765"/>
                    </a:ext>
                  </a:extLst>
                </a:gridCol>
                <a:gridCol w="899291">
                  <a:extLst>
                    <a:ext uri="{9D8B030D-6E8A-4147-A177-3AD203B41FA5}">
                      <a16:colId xmlns:a16="http://schemas.microsoft.com/office/drawing/2014/main" val="1228049269"/>
                    </a:ext>
                  </a:extLst>
                </a:gridCol>
                <a:gridCol w="5663167">
                  <a:extLst>
                    <a:ext uri="{9D8B030D-6E8A-4147-A177-3AD203B41FA5}">
                      <a16:colId xmlns:a16="http://schemas.microsoft.com/office/drawing/2014/main" val="1664804686"/>
                    </a:ext>
                  </a:extLst>
                </a:gridCol>
              </a:tblGrid>
              <a:tr h="755917">
                <a:tc>
                  <a:txBody>
                    <a:bodyPr/>
                    <a:lstStyle/>
                    <a:p>
                      <a:pPr algn="ctr" fontAlgn="base">
                        <a:lnSpc>
                          <a:spcPts val="1050"/>
                        </a:lnSpc>
                        <a:buNone/>
                      </a:pPr>
                      <a:r>
                        <a:rPr lang="ja-JP" altLang="en-US" sz="1000" b="1" i="0" u="none" strike="noStrike">
                          <a:solidFill>
                            <a:srgbClr val="FFFFFF"/>
                          </a:solidFill>
                          <a:effectLst/>
                          <a:ea typeface="Meiryo"/>
                        </a:rPr>
                        <a:t>氏名</a:t>
                      </a:r>
                      <a:endParaRPr lang="ja-JP" altLang="en-US" sz="1000" b="1"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050"/>
                        </a:lnSpc>
                        <a:buNone/>
                      </a:pPr>
                      <a:r>
                        <a:rPr lang="ja-JP" altLang="en-US" sz="1000" b="1" i="0" u="none" strike="noStrike">
                          <a:solidFill>
                            <a:srgbClr val="FFFFFF"/>
                          </a:solidFill>
                          <a:effectLst/>
                          <a:ea typeface="Meiryo"/>
                        </a:rPr>
                        <a:t>役割</a:t>
                      </a:r>
                      <a:endParaRPr lang="ja-JP" altLang="en-US" sz="1000" b="1" i="0">
                        <a:solidFill>
                          <a:srgbClr val="333333"/>
                        </a:solidFill>
                        <a:effectLst/>
                        <a:ea typeface="Meiryo"/>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050"/>
                        </a:lnSpc>
                        <a:buNone/>
                      </a:pPr>
                      <a:r>
                        <a:rPr lang="ja-JP" altLang="en-US" sz="1000" b="1" i="0" u="none" strike="noStrike">
                          <a:solidFill>
                            <a:srgbClr val="FFFFFF"/>
                          </a:solidFill>
                          <a:effectLst/>
                          <a:latin typeface="Meiryo"/>
                        </a:rPr>
                        <a:t>工数</a:t>
                      </a:r>
                      <a:endParaRPr lang="ja-JP" altLang="en-US" sz="1000" b="1" i="0">
                        <a:solidFill>
                          <a:srgbClr val="FFFFFF"/>
                        </a:solidFill>
                        <a:effectLst/>
                        <a:latin typeface="Meiryo"/>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050"/>
                        </a:lnSpc>
                        <a:buNone/>
                      </a:pPr>
                      <a:r>
                        <a:rPr lang="ja-JP" altLang="en-US" sz="1000" b="1" i="0" u="none" strike="noStrike">
                          <a:solidFill>
                            <a:srgbClr val="FFFFFF"/>
                          </a:solidFill>
                          <a:effectLst/>
                          <a:latin typeface="Meiryo"/>
                        </a:rPr>
                        <a:t>稼働</a:t>
                      </a:r>
                      <a:endParaRPr lang="ja-JP" altLang="en-US" sz="1000" b="1" i="0">
                        <a:solidFill>
                          <a:srgbClr val="FFFFFF"/>
                        </a:solidFill>
                        <a:effectLst/>
                        <a:latin typeface="Meiryo"/>
                      </a:endParaRPr>
                    </a:p>
                    <a:p>
                      <a:pPr algn="ctr" fontAlgn="base">
                        <a:lnSpc>
                          <a:spcPts val="1050"/>
                        </a:lnSpc>
                        <a:buNone/>
                      </a:pPr>
                      <a:r>
                        <a:rPr lang="ja-JP" altLang="en-US" sz="1000" b="1" i="0" u="none" strike="noStrike">
                          <a:solidFill>
                            <a:srgbClr val="FFFFFF"/>
                          </a:solidFill>
                          <a:effectLst/>
                          <a:latin typeface="Meiryo"/>
                        </a:rPr>
                        <a:t>可能日</a:t>
                      </a:r>
                      <a:endParaRPr lang="ja-JP" altLang="en-US" sz="1000" b="1" i="0">
                        <a:solidFill>
                          <a:srgbClr val="FFFFFF"/>
                        </a:solidFill>
                        <a:effectLst/>
                        <a:latin typeface="Meiryo"/>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F2F2F2"/>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tc>
                  <a:txBody>
                    <a:bodyPr/>
                    <a:lstStyle/>
                    <a:p>
                      <a:pPr algn="ctr" fontAlgn="base">
                        <a:lnSpc>
                          <a:spcPts val="1050"/>
                        </a:lnSpc>
                        <a:buNone/>
                      </a:pPr>
                      <a:r>
                        <a:rPr lang="ja-JP" altLang="en-US" sz="1000" b="1" i="0" u="none" strike="noStrike">
                          <a:solidFill>
                            <a:srgbClr val="FFFFFF"/>
                          </a:solidFill>
                          <a:effectLst/>
                          <a:ea typeface="Meiryo"/>
                        </a:rPr>
                        <a:t>スキル・経験</a:t>
                      </a:r>
                      <a:endParaRPr lang="ja-JP" altLang="en-US" sz="1000" b="1" i="0">
                        <a:solidFill>
                          <a:srgbClr val="333333"/>
                        </a:solidFill>
                        <a:effectLst/>
                        <a:ea typeface="Meiryo"/>
                      </a:endParaRPr>
                    </a:p>
                  </a:txBody>
                  <a:tcPr marL="91450" marR="91450" anchor="ctr">
                    <a:lnL w="10954" cap="flat" cmpd="sng" algn="ctr">
                      <a:solidFill>
                        <a:srgbClr val="F2F2F2"/>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002060"/>
                    </a:solidFill>
                  </a:tcPr>
                </a:tc>
                <a:extLst>
                  <a:ext uri="{0D108BD9-81ED-4DB2-BD59-A6C34878D82A}">
                    <a16:rowId xmlns:a16="http://schemas.microsoft.com/office/drawing/2014/main" val="2213781336"/>
                  </a:ext>
                </a:extLst>
              </a:tr>
              <a:tr h="438919">
                <a:tc>
                  <a:txBody>
                    <a:bodyPr/>
                    <a:lstStyle/>
                    <a:p>
                      <a:pPr algn="ctr" fontAlgn="base">
                        <a:lnSpc>
                          <a:spcPts val="1050"/>
                        </a:lnSpc>
                        <a:buNone/>
                      </a:pPr>
                      <a:r>
                        <a:rPr lang="en-US" sz="1000" b="0" i="0" u="none" strike="noStrike" dirty="0">
                          <a:solidFill>
                            <a:srgbClr val="191919"/>
                          </a:solidFill>
                          <a:effectLst/>
                          <a:ea typeface="Meiryo"/>
                        </a:rPr>
                        <a:t>OJ</a:t>
                      </a:r>
                      <a:endParaRPr lang="ja-JP" altLang="en-US" sz="1000" b="0" i="0" u="none" strike="noStrike" dirty="0">
                        <a:solidFill>
                          <a:srgbClr val="191919"/>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050"/>
                        </a:lnSpc>
                        <a:buNone/>
                      </a:pPr>
                      <a:r>
                        <a:rPr lang="en-US" sz="1000" b="0" i="0" u="none" strike="noStrike" dirty="0">
                          <a:solidFill>
                            <a:srgbClr val="191919"/>
                          </a:solidFill>
                          <a:effectLst/>
                          <a:latin typeface="Meiryo"/>
                        </a:rPr>
                        <a:t>UX</a:t>
                      </a:r>
                      <a:r>
                        <a:rPr lang="ja-JP" altLang="en-US" sz="1000" b="0" i="0" u="none" strike="noStrike">
                          <a:solidFill>
                            <a:srgbClr val="191919"/>
                          </a:solidFill>
                          <a:effectLst/>
                          <a:latin typeface="Meiryo"/>
                        </a:rPr>
                        <a:t>デザイナー</a:t>
                      </a:r>
                      <a:endParaRPr lang="ja-JP" altLang="en-US" sz="1000" b="0" i="0">
                        <a:solidFill>
                          <a:srgbClr val="333333"/>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050"/>
                        </a:lnSpc>
                        <a:buNone/>
                      </a:pPr>
                      <a:r>
                        <a:rPr lang="en-US" sz="1000" b="0" i="0" u="none" strike="noStrike" dirty="0">
                          <a:solidFill>
                            <a:srgbClr val="191919"/>
                          </a:solidFill>
                          <a:effectLst/>
                          <a:latin typeface="Meiryo"/>
                        </a:rPr>
                        <a:t>0.3</a:t>
                      </a:r>
                      <a:endParaRPr lang="en-US" sz="1000" b="0" i="0">
                        <a:solidFill>
                          <a:srgbClr val="333333"/>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050"/>
                        </a:lnSpc>
                        <a:buNone/>
                      </a:pPr>
                      <a:r>
                        <a:rPr lang="ja-JP" altLang="en-US" sz="1000" b="0" i="0" u="none" strike="noStrike">
                          <a:solidFill>
                            <a:srgbClr val="191919"/>
                          </a:solidFill>
                          <a:effectLst/>
                          <a:ea typeface="Meiryo"/>
                        </a:rPr>
                        <a:t>即日～</a:t>
                      </a:r>
                      <a:endParaRPr lang="ja-JP" altLang="en-US" sz="1000" b="0"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l" fontAlgn="base">
                        <a:lnSpc>
                          <a:spcPts val="1050"/>
                        </a:lnSpc>
                        <a:buNone/>
                      </a:pPr>
                      <a:r>
                        <a:rPr lang="ja-JP" altLang="en-US" sz="1000" b="0" i="0" u="none" strike="noStrike">
                          <a:solidFill>
                            <a:srgbClr val="191919"/>
                          </a:solidFill>
                          <a:effectLst/>
                          <a:ea typeface="Meiryo"/>
                        </a:rPr>
                        <a:t>デザイナー歴：</a:t>
                      </a:r>
                      <a:r>
                        <a:rPr lang="en-US" altLang="ja-JP" sz="1000" b="0" i="0" u="none" strike="noStrike" dirty="0">
                          <a:solidFill>
                            <a:srgbClr val="191919"/>
                          </a:solidFill>
                          <a:effectLst/>
                          <a:ea typeface="Meiryo"/>
                        </a:rPr>
                        <a:t>20</a:t>
                      </a:r>
                      <a:r>
                        <a:rPr lang="ja-JP" altLang="en-US" sz="1000" b="0" i="0" u="none" strike="noStrike">
                          <a:solidFill>
                            <a:srgbClr val="191919"/>
                          </a:solidFill>
                          <a:effectLst/>
                          <a:ea typeface="Meiryo"/>
                        </a:rPr>
                        <a:t>年、</a:t>
                      </a:r>
                      <a:r>
                        <a:rPr lang="en-US" sz="1000" b="0" i="0" u="none" strike="noStrike" dirty="0">
                          <a:solidFill>
                            <a:srgbClr val="191919"/>
                          </a:solidFill>
                          <a:effectLst/>
                          <a:ea typeface="Meiryo"/>
                        </a:rPr>
                        <a:t>PL,</a:t>
                      </a:r>
                      <a:r>
                        <a:rPr lang="en-US" altLang="ja-JP" sz="1000" b="0" i="0" u="none" strike="noStrike" dirty="0">
                          <a:solidFill>
                            <a:srgbClr val="191919"/>
                          </a:solidFill>
                          <a:effectLst/>
                          <a:ea typeface="Meiryo"/>
                        </a:rPr>
                        <a:t> </a:t>
                      </a:r>
                      <a:r>
                        <a:rPr lang="ja-JP" altLang="en-US" sz="1000" b="0" i="0" u="none" strike="noStrike">
                          <a:solidFill>
                            <a:srgbClr val="191919"/>
                          </a:solidFill>
                          <a:effectLst/>
                          <a:ea typeface="Meiryo"/>
                        </a:rPr>
                        <a:t>情報設計</a:t>
                      </a:r>
                      <a:r>
                        <a:rPr lang="en-US" altLang="ja-JP" sz="1000" b="0" i="0" u="none" strike="noStrike" dirty="0">
                          <a:solidFill>
                            <a:srgbClr val="191919"/>
                          </a:solidFill>
                          <a:effectLst/>
                          <a:ea typeface="Meiryo"/>
                        </a:rPr>
                        <a:t>,</a:t>
                      </a:r>
                      <a:r>
                        <a:rPr lang="ja-JP" altLang="en-US" sz="1000" b="0" i="0" u="none" strike="noStrike" dirty="0">
                          <a:solidFill>
                            <a:srgbClr val="191919"/>
                          </a:solidFill>
                          <a:effectLst/>
                          <a:ea typeface="Meiryo"/>
                        </a:rPr>
                        <a:t> </a:t>
                      </a:r>
                      <a:r>
                        <a:rPr lang="en-US" sz="1000" b="0" i="0" u="none" strike="noStrike" dirty="0">
                          <a:solidFill>
                            <a:srgbClr val="191919"/>
                          </a:solidFill>
                          <a:effectLst/>
                          <a:ea typeface="Meiryo"/>
                        </a:rPr>
                        <a:t>UI</a:t>
                      </a:r>
                      <a:r>
                        <a:rPr lang="ja-JP" altLang="en-US" sz="1000" b="0" i="0" u="none" strike="noStrike">
                          <a:solidFill>
                            <a:srgbClr val="191919"/>
                          </a:solidFill>
                          <a:effectLst/>
                          <a:ea typeface="Meiryo"/>
                        </a:rPr>
                        <a:t>デザイン</a:t>
                      </a:r>
                      <a:r>
                        <a:rPr lang="en-US" altLang="ja-JP" sz="1000" b="0" i="0" u="none" strike="noStrike" dirty="0">
                          <a:solidFill>
                            <a:srgbClr val="191919"/>
                          </a:solidFill>
                          <a:effectLst/>
                          <a:ea typeface="Meiryo"/>
                        </a:rPr>
                        <a:t>,</a:t>
                      </a:r>
                      <a:r>
                        <a:rPr lang="ja-JP" altLang="en-US" sz="1000" b="0" i="0" u="none" strike="noStrike" dirty="0">
                          <a:solidFill>
                            <a:srgbClr val="191919"/>
                          </a:solidFill>
                          <a:effectLst/>
                          <a:ea typeface="Meiryo"/>
                        </a:rPr>
                        <a:t> </a:t>
                      </a:r>
                      <a:r>
                        <a:rPr lang="en-US" sz="1000" b="0" i="0" u="none" strike="noStrike" dirty="0">
                          <a:solidFill>
                            <a:srgbClr val="191919"/>
                          </a:solidFill>
                          <a:effectLst/>
                          <a:ea typeface="Meiryo"/>
                        </a:rPr>
                        <a:t>web</a:t>
                      </a:r>
                      <a:r>
                        <a:rPr lang="ja-JP" altLang="en-US" sz="1000" b="0" i="0" u="none" strike="noStrike">
                          <a:solidFill>
                            <a:srgbClr val="191919"/>
                          </a:solidFill>
                          <a:effectLst/>
                          <a:ea typeface="Meiryo"/>
                        </a:rPr>
                        <a:t>デザイン</a:t>
                      </a:r>
                      <a:endParaRPr lang="ja-JP" altLang="en-US" sz="1000" b="0"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3341269179"/>
                  </a:ext>
                </a:extLst>
              </a:tr>
              <a:tr h="438919">
                <a:tc>
                  <a:txBody>
                    <a:bodyPr/>
                    <a:lstStyle/>
                    <a:p>
                      <a:pPr algn="ctr" fontAlgn="base">
                        <a:lnSpc>
                          <a:spcPts val="1050"/>
                        </a:lnSpc>
                        <a:buNone/>
                      </a:pPr>
                      <a:r>
                        <a:rPr lang="en-US" altLang="ja-JP" sz="1000" b="0" i="0" u="none" strike="noStrike" dirty="0">
                          <a:solidFill>
                            <a:srgbClr val="191919"/>
                          </a:solidFill>
                          <a:effectLst/>
                          <a:ea typeface="Meiryo"/>
                        </a:rPr>
                        <a:t>TT</a:t>
                      </a:r>
                      <a:endParaRPr lang="ja-JP" altLang="en-US" sz="1000" b="0" i="0" u="none" strike="noStrike" dirty="0">
                        <a:solidFill>
                          <a:srgbClr val="191919"/>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050"/>
                        </a:lnSpc>
                        <a:buNone/>
                      </a:pPr>
                      <a:r>
                        <a:rPr lang="en-US" sz="1000" b="0" i="0" u="none" strike="noStrike" dirty="0">
                          <a:solidFill>
                            <a:srgbClr val="191919"/>
                          </a:solidFill>
                          <a:effectLst/>
                          <a:ea typeface="Meiryo"/>
                        </a:rPr>
                        <a:t>UX</a:t>
                      </a:r>
                      <a:r>
                        <a:rPr lang="ja-JP" altLang="en-US" sz="1000" b="0" i="0" u="none" strike="noStrike">
                          <a:solidFill>
                            <a:srgbClr val="191919"/>
                          </a:solidFill>
                          <a:effectLst/>
                          <a:ea typeface="Meiryo"/>
                        </a:rPr>
                        <a:t>デザイナー</a:t>
                      </a:r>
                      <a:endParaRPr lang="ja-JP" altLang="en-US" sz="1000" b="0"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050"/>
                        </a:lnSpc>
                        <a:buNone/>
                      </a:pPr>
                      <a:r>
                        <a:rPr lang="en-US" sz="1000" b="0" i="0" dirty="0">
                          <a:solidFill>
                            <a:srgbClr val="191919"/>
                          </a:solidFill>
                          <a:effectLst/>
                          <a:latin typeface="Meiryo"/>
                        </a:rPr>
                        <a:t>0.75</a:t>
                      </a:r>
                      <a:endParaRPr lang="en-US" sz="1000" b="0" i="0">
                        <a:solidFill>
                          <a:srgbClr val="333333"/>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050"/>
                        </a:lnSpc>
                        <a:buNone/>
                      </a:pPr>
                      <a:r>
                        <a:rPr lang="ja-JP" altLang="en-US" sz="1000" b="0" i="0" u="none" strike="noStrike">
                          <a:solidFill>
                            <a:srgbClr val="191919"/>
                          </a:solidFill>
                          <a:effectLst/>
                          <a:latin typeface="Meiryo"/>
                        </a:rPr>
                        <a:t>即日～</a:t>
                      </a:r>
                      <a:endParaRPr lang="ja-JP" altLang="en-US" sz="1000" b="0" i="0">
                        <a:solidFill>
                          <a:srgbClr val="333333"/>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l" fontAlgn="base">
                        <a:lnSpc>
                          <a:spcPts val="1050"/>
                        </a:lnSpc>
                        <a:buNone/>
                      </a:pPr>
                      <a:r>
                        <a:rPr lang="ja-JP" altLang="en-US" sz="1000" b="0" i="0" u="none" strike="noStrike">
                          <a:solidFill>
                            <a:srgbClr val="191919"/>
                          </a:solidFill>
                          <a:effectLst/>
                          <a:ea typeface="Meiryo"/>
                        </a:rPr>
                        <a:t>デザイナー歴：</a:t>
                      </a:r>
                      <a:r>
                        <a:rPr lang="en-US" altLang="ja-JP" sz="1000" b="0" i="0" u="none" strike="noStrike" dirty="0">
                          <a:solidFill>
                            <a:srgbClr val="191919"/>
                          </a:solidFill>
                          <a:effectLst/>
                          <a:ea typeface="Meiryo"/>
                        </a:rPr>
                        <a:t>15</a:t>
                      </a:r>
                      <a:r>
                        <a:rPr lang="ja-JP" altLang="en-US" sz="1000" b="0" i="0" u="none" strike="noStrike">
                          <a:solidFill>
                            <a:srgbClr val="191919"/>
                          </a:solidFill>
                          <a:effectLst/>
                          <a:ea typeface="Meiryo"/>
                        </a:rPr>
                        <a:t>年以上、</a:t>
                      </a:r>
                      <a:r>
                        <a:rPr lang="en-US" sz="1000" b="0" i="0" u="none" strike="noStrike" dirty="0">
                          <a:solidFill>
                            <a:srgbClr val="191919"/>
                          </a:solidFill>
                          <a:effectLst/>
                          <a:ea typeface="Meiryo"/>
                        </a:rPr>
                        <a:t>PM/PL</a:t>
                      </a:r>
                      <a:r>
                        <a:rPr lang="ja-JP" altLang="en-US" sz="1000" b="0" i="0" u="none" strike="noStrike">
                          <a:solidFill>
                            <a:srgbClr val="191919"/>
                          </a:solidFill>
                          <a:effectLst/>
                          <a:ea typeface="Meiryo"/>
                        </a:rPr>
                        <a:t>、情報設計、</a:t>
                      </a:r>
                      <a:r>
                        <a:rPr lang="en-US" sz="1000" b="0" i="0" u="none" strike="noStrike" dirty="0">
                          <a:solidFill>
                            <a:srgbClr val="191919"/>
                          </a:solidFill>
                          <a:effectLst/>
                          <a:ea typeface="Meiryo"/>
                        </a:rPr>
                        <a:t>UX</a:t>
                      </a:r>
                      <a:r>
                        <a:rPr lang="ja-JP" altLang="en-US" sz="1000" b="0" i="0" u="none" strike="noStrike">
                          <a:solidFill>
                            <a:srgbClr val="191919"/>
                          </a:solidFill>
                          <a:effectLst/>
                          <a:ea typeface="Meiryo"/>
                        </a:rPr>
                        <a:t>デザイン、</a:t>
                      </a:r>
                      <a:r>
                        <a:rPr lang="en-US" sz="1000" b="0" i="0" u="none" strike="noStrike" dirty="0">
                          <a:solidFill>
                            <a:srgbClr val="191919"/>
                          </a:solidFill>
                          <a:effectLst/>
                          <a:ea typeface="Meiryo"/>
                        </a:rPr>
                        <a:t>web</a:t>
                      </a:r>
                      <a:r>
                        <a:rPr lang="ja-JP" altLang="en-US" sz="1000" b="0" i="0" u="none" strike="noStrike">
                          <a:solidFill>
                            <a:srgbClr val="191919"/>
                          </a:solidFill>
                          <a:effectLst/>
                          <a:ea typeface="Meiryo"/>
                        </a:rPr>
                        <a:t>デザイン</a:t>
                      </a:r>
                      <a:endParaRPr lang="ja-JP" altLang="en-US" sz="1000" b="0"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2516534871"/>
                  </a:ext>
                </a:extLst>
              </a:tr>
              <a:tr h="438919">
                <a:tc>
                  <a:txBody>
                    <a:bodyPr/>
                    <a:lstStyle/>
                    <a:p>
                      <a:pPr algn="ctr" fontAlgn="base">
                        <a:lnSpc>
                          <a:spcPts val="1050"/>
                        </a:lnSpc>
                        <a:buNone/>
                      </a:pPr>
                      <a:r>
                        <a:rPr lang="en-US" altLang="ja-JP" sz="1000" b="0" i="0" u="none" strike="noStrike" dirty="0">
                          <a:solidFill>
                            <a:srgbClr val="191919"/>
                          </a:solidFill>
                          <a:effectLst/>
                          <a:latin typeface="Meiryo"/>
                        </a:rPr>
                        <a:t>SM</a:t>
                      </a:r>
                      <a:endParaRPr lang="ja-JP" altLang="en-US" sz="1000" b="0" i="0" u="none" strike="noStrike" dirty="0">
                        <a:solidFill>
                          <a:srgbClr val="191919"/>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050"/>
                        </a:lnSpc>
                        <a:buNone/>
                      </a:pPr>
                      <a:r>
                        <a:rPr lang="en-US" sz="1000" b="0" i="0" u="none" strike="noStrike" dirty="0">
                          <a:solidFill>
                            <a:srgbClr val="191919"/>
                          </a:solidFill>
                          <a:effectLst/>
                          <a:latin typeface="Meiryo"/>
                        </a:rPr>
                        <a:t>UX</a:t>
                      </a:r>
                      <a:r>
                        <a:rPr lang="ja-JP" altLang="en-US" sz="1000" b="0" i="0" u="none" strike="noStrike">
                          <a:solidFill>
                            <a:srgbClr val="191919"/>
                          </a:solidFill>
                          <a:effectLst/>
                          <a:latin typeface="Meiryo"/>
                        </a:rPr>
                        <a:t>デザイナー</a:t>
                      </a:r>
                      <a:endParaRPr lang="ja-JP" altLang="en-US" sz="1000" b="0" i="0">
                        <a:solidFill>
                          <a:srgbClr val="333333"/>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tc>
                  <a:txBody>
                    <a:bodyPr/>
                    <a:lstStyle/>
                    <a:p>
                      <a:pPr algn="ctr" fontAlgn="base">
                        <a:lnSpc>
                          <a:spcPts val="1050"/>
                        </a:lnSpc>
                        <a:buNone/>
                      </a:pPr>
                      <a:r>
                        <a:rPr lang="en-US" sz="1000" b="0" i="0" dirty="0">
                          <a:solidFill>
                            <a:srgbClr val="191919"/>
                          </a:solidFill>
                          <a:effectLst/>
                          <a:latin typeface="Meiryo"/>
                        </a:rPr>
                        <a:t>0.4</a:t>
                      </a:r>
                      <a:endParaRPr lang="en-US" sz="1000" b="0" i="0">
                        <a:solidFill>
                          <a:srgbClr val="333333"/>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tc>
                  <a:txBody>
                    <a:bodyPr/>
                    <a:lstStyle/>
                    <a:p>
                      <a:pPr algn="ctr" fontAlgn="base">
                        <a:lnSpc>
                          <a:spcPts val="1050"/>
                        </a:lnSpc>
                        <a:buNone/>
                      </a:pPr>
                      <a:r>
                        <a:rPr lang="ja-JP" altLang="en-US" sz="1000" b="0" i="0" u="none" strike="noStrike">
                          <a:solidFill>
                            <a:srgbClr val="191919"/>
                          </a:solidFill>
                          <a:effectLst/>
                          <a:ea typeface="Meiryo"/>
                        </a:rPr>
                        <a:t>即日～</a:t>
                      </a:r>
                      <a:endParaRPr lang="ja-JP" altLang="en-US" sz="1000" b="0"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tc>
                  <a:txBody>
                    <a:bodyPr/>
                    <a:lstStyle/>
                    <a:p>
                      <a:pPr algn="l" fontAlgn="base">
                        <a:lnSpc>
                          <a:spcPts val="1050"/>
                        </a:lnSpc>
                        <a:buNone/>
                      </a:pPr>
                      <a:r>
                        <a:rPr lang="ja-JP" altLang="en-US" sz="1000" b="0" i="0" u="none" strike="noStrike">
                          <a:solidFill>
                            <a:srgbClr val="191919"/>
                          </a:solidFill>
                          <a:effectLst/>
                          <a:ea typeface="Meiryo"/>
                        </a:rPr>
                        <a:t>デザイナー歴：</a:t>
                      </a:r>
                      <a:r>
                        <a:rPr lang="en-US" altLang="ja-JP" sz="1000" b="0" i="0" u="none" strike="noStrike" dirty="0">
                          <a:solidFill>
                            <a:srgbClr val="191919"/>
                          </a:solidFill>
                          <a:effectLst/>
                          <a:ea typeface="Meiryo"/>
                        </a:rPr>
                        <a:t>20</a:t>
                      </a:r>
                      <a:r>
                        <a:rPr lang="ja-JP" altLang="en-US" sz="1000" b="0" i="0" u="none" strike="noStrike">
                          <a:solidFill>
                            <a:srgbClr val="191919"/>
                          </a:solidFill>
                          <a:effectLst/>
                          <a:ea typeface="Meiryo"/>
                        </a:rPr>
                        <a:t>年、</a:t>
                      </a:r>
                      <a:r>
                        <a:rPr lang="en-US" altLang="ja-JP" sz="1000" b="0" i="0" u="none" strike="noStrike" dirty="0">
                          <a:solidFill>
                            <a:srgbClr val="191919"/>
                          </a:solidFill>
                          <a:effectLst/>
                          <a:ea typeface="Meiryo"/>
                        </a:rPr>
                        <a:t>PM/</a:t>
                      </a:r>
                      <a:r>
                        <a:rPr lang="en-US" sz="1000" b="0" i="0" u="none" strike="noStrike" dirty="0">
                          <a:solidFill>
                            <a:srgbClr val="191919"/>
                          </a:solidFill>
                          <a:effectLst/>
                          <a:ea typeface="Meiryo"/>
                        </a:rPr>
                        <a:t>P</a:t>
                      </a:r>
                      <a:r>
                        <a:rPr lang="en-US" altLang="ja-JP" sz="1000" b="0" i="0" u="none" strike="noStrike" dirty="0">
                          <a:solidFill>
                            <a:srgbClr val="191919"/>
                          </a:solidFill>
                          <a:effectLst/>
                          <a:ea typeface="Meiryo"/>
                        </a:rPr>
                        <a:t>L, </a:t>
                      </a:r>
                      <a:r>
                        <a:rPr lang="ja-JP" altLang="en-US" sz="1000" b="0" i="0" u="none" strike="noStrike">
                          <a:solidFill>
                            <a:srgbClr val="191919"/>
                          </a:solidFill>
                          <a:effectLst/>
                          <a:ea typeface="Meiryo"/>
                        </a:rPr>
                        <a:t>情報設計</a:t>
                      </a:r>
                      <a:r>
                        <a:rPr lang="en-US" altLang="ja-JP" sz="1000" b="0" i="0" u="none" strike="noStrike" dirty="0">
                          <a:solidFill>
                            <a:srgbClr val="191919"/>
                          </a:solidFill>
                          <a:effectLst/>
                          <a:ea typeface="Meiryo"/>
                        </a:rPr>
                        <a:t>, UI</a:t>
                      </a:r>
                      <a:r>
                        <a:rPr lang="ja-JP" altLang="en-US" sz="1000" b="0" i="0" u="none" strike="noStrike">
                          <a:solidFill>
                            <a:srgbClr val="191919"/>
                          </a:solidFill>
                          <a:effectLst/>
                          <a:ea typeface="Meiryo"/>
                        </a:rPr>
                        <a:t>デザイン</a:t>
                      </a:r>
                      <a:r>
                        <a:rPr lang="en-US" altLang="ja-JP" sz="1000" b="0" i="0" u="none" strike="noStrike" dirty="0">
                          <a:solidFill>
                            <a:srgbClr val="191919"/>
                          </a:solidFill>
                          <a:effectLst/>
                          <a:ea typeface="Meiryo"/>
                        </a:rPr>
                        <a:t>, web</a:t>
                      </a:r>
                      <a:r>
                        <a:rPr lang="ja-JP" altLang="en-US" sz="1000" b="0" i="0" u="none" strike="noStrike">
                          <a:solidFill>
                            <a:srgbClr val="191919"/>
                          </a:solidFill>
                          <a:effectLst/>
                          <a:ea typeface="Meiryo"/>
                        </a:rPr>
                        <a:t>デザイン</a:t>
                      </a:r>
                      <a:r>
                        <a:rPr lang="en-US" altLang="ja-JP" sz="1000" b="0" i="0" u="none" strike="noStrike" dirty="0">
                          <a:solidFill>
                            <a:srgbClr val="191919"/>
                          </a:solidFill>
                          <a:effectLst/>
                          <a:ea typeface="Meiryo"/>
                        </a:rPr>
                        <a:t>, Graphic</a:t>
                      </a:r>
                      <a:r>
                        <a:rPr lang="ja-JP" altLang="en-US" sz="1000" b="0" i="0" u="none" strike="noStrike">
                          <a:solidFill>
                            <a:srgbClr val="191919"/>
                          </a:solidFill>
                          <a:effectLst/>
                          <a:ea typeface="Meiryo"/>
                        </a:rPr>
                        <a:t>デザイン</a:t>
                      </a:r>
                      <a:endParaRPr lang="ja-JP" altLang="en-US" sz="1000" b="0"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extLst>
                  <a:ext uri="{0D108BD9-81ED-4DB2-BD59-A6C34878D82A}">
                    <a16:rowId xmlns:a16="http://schemas.microsoft.com/office/drawing/2014/main" val="1757110836"/>
                  </a:ext>
                </a:extLst>
              </a:tr>
              <a:tr h="438919">
                <a:tc>
                  <a:txBody>
                    <a:bodyPr/>
                    <a:lstStyle/>
                    <a:p>
                      <a:pPr algn="ctr" fontAlgn="base">
                        <a:lnSpc>
                          <a:spcPts val="1050"/>
                        </a:lnSpc>
                        <a:buNone/>
                      </a:pPr>
                      <a:r>
                        <a:rPr lang="en-US" altLang="ja-JP" sz="1000" b="0" i="0" u="none" strike="noStrike" dirty="0">
                          <a:solidFill>
                            <a:srgbClr val="191919"/>
                          </a:solidFill>
                          <a:effectLst/>
                          <a:latin typeface="Meiryo"/>
                        </a:rPr>
                        <a:t>SA</a:t>
                      </a:r>
                      <a:endParaRPr lang="ja-JP" altLang="en-US" sz="1000" b="0" i="0" u="none" strike="noStrike" dirty="0">
                        <a:solidFill>
                          <a:srgbClr val="191919"/>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050"/>
                        </a:lnSpc>
                        <a:buNone/>
                      </a:pPr>
                      <a:r>
                        <a:rPr lang="en-US" altLang="ja-JP" sz="1000" b="0" i="0" u="none" strike="noStrike" dirty="0">
                          <a:solidFill>
                            <a:srgbClr val="191919"/>
                          </a:solidFill>
                          <a:effectLst/>
                          <a:latin typeface="Meiryo"/>
                        </a:rPr>
                        <a:t>UI</a:t>
                      </a:r>
                      <a:r>
                        <a:rPr lang="ja-JP" altLang="en-US" sz="1000" b="0" i="0" u="none" strike="noStrike">
                          <a:solidFill>
                            <a:srgbClr val="191919"/>
                          </a:solidFill>
                          <a:effectLst/>
                          <a:latin typeface="Meiryo"/>
                        </a:rPr>
                        <a:t>デザイナー</a:t>
                      </a:r>
                      <a:endParaRPr lang="ja-JP" altLang="en-US" sz="1000" b="0" i="0">
                        <a:solidFill>
                          <a:srgbClr val="333333"/>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tc>
                  <a:txBody>
                    <a:bodyPr/>
                    <a:lstStyle/>
                    <a:p>
                      <a:pPr algn="ctr" fontAlgn="base">
                        <a:lnSpc>
                          <a:spcPts val="1050"/>
                        </a:lnSpc>
                        <a:buNone/>
                      </a:pPr>
                      <a:r>
                        <a:rPr lang="en-US" sz="1000" b="0" i="0" dirty="0">
                          <a:solidFill>
                            <a:srgbClr val="191919"/>
                          </a:solidFill>
                          <a:effectLst/>
                          <a:latin typeface="Meiryo"/>
                        </a:rPr>
                        <a:t>0.3</a:t>
                      </a:r>
                      <a:endParaRPr lang="en-US" sz="1000" b="0" i="0">
                        <a:solidFill>
                          <a:srgbClr val="333333"/>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tc>
                  <a:txBody>
                    <a:bodyPr/>
                    <a:lstStyle/>
                    <a:p>
                      <a:pPr algn="ctr" fontAlgn="base">
                        <a:lnSpc>
                          <a:spcPts val="1050"/>
                        </a:lnSpc>
                        <a:buNone/>
                      </a:pPr>
                      <a:r>
                        <a:rPr lang="ja-JP" altLang="en-US" sz="1000" b="0" i="0" u="none" strike="noStrike">
                          <a:solidFill>
                            <a:srgbClr val="191919"/>
                          </a:solidFill>
                          <a:effectLst/>
                          <a:ea typeface="Meiryo"/>
                        </a:rPr>
                        <a:t>即日～</a:t>
                      </a:r>
                      <a:endParaRPr lang="ja-JP" altLang="en-US" sz="1000" b="0"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tc>
                  <a:txBody>
                    <a:bodyPr/>
                    <a:lstStyle/>
                    <a:p>
                      <a:pPr algn="l" fontAlgn="base">
                        <a:lnSpc>
                          <a:spcPts val="1050"/>
                        </a:lnSpc>
                        <a:buNone/>
                      </a:pPr>
                      <a:r>
                        <a:rPr lang="ja-JP" altLang="en-US" sz="1000" b="0" i="0" u="none" strike="noStrike">
                          <a:solidFill>
                            <a:srgbClr val="191919"/>
                          </a:solidFill>
                          <a:effectLst/>
                          <a:ea typeface="Meiryo"/>
                        </a:rPr>
                        <a:t>デザイナー歴：</a:t>
                      </a:r>
                      <a:r>
                        <a:rPr lang="en-US" altLang="ja-JP" sz="1000" b="0" i="0" u="none" strike="noStrike" dirty="0">
                          <a:solidFill>
                            <a:srgbClr val="191919"/>
                          </a:solidFill>
                          <a:effectLst/>
                          <a:ea typeface="Meiryo"/>
                        </a:rPr>
                        <a:t>9</a:t>
                      </a:r>
                      <a:r>
                        <a:rPr lang="ja-JP" altLang="en-US" sz="1000" b="0" i="0" u="none" strike="noStrike">
                          <a:solidFill>
                            <a:srgbClr val="191919"/>
                          </a:solidFill>
                          <a:effectLst/>
                          <a:ea typeface="Meiryo"/>
                        </a:rPr>
                        <a:t>年、情報設計</a:t>
                      </a:r>
                      <a:r>
                        <a:rPr lang="en-US" altLang="ja-JP" sz="1000" b="0" i="0" u="none" strike="noStrike" dirty="0">
                          <a:solidFill>
                            <a:srgbClr val="191919"/>
                          </a:solidFill>
                          <a:effectLst/>
                          <a:ea typeface="Meiryo"/>
                        </a:rPr>
                        <a:t>, UI</a:t>
                      </a:r>
                      <a:r>
                        <a:rPr lang="ja-JP" altLang="en-US" sz="1000" b="0" i="0" u="none" strike="noStrike">
                          <a:solidFill>
                            <a:srgbClr val="191919"/>
                          </a:solidFill>
                          <a:effectLst/>
                          <a:ea typeface="Meiryo"/>
                        </a:rPr>
                        <a:t>デザイン</a:t>
                      </a:r>
                      <a:r>
                        <a:rPr lang="en-US" altLang="ja-JP" sz="1000" b="0" i="0" u="none" strike="noStrike" dirty="0">
                          <a:solidFill>
                            <a:srgbClr val="191919"/>
                          </a:solidFill>
                          <a:effectLst/>
                          <a:ea typeface="Meiryo"/>
                        </a:rPr>
                        <a:t>, web</a:t>
                      </a:r>
                      <a:r>
                        <a:rPr lang="ja-JP" altLang="en-US" sz="1000" b="0" i="0" u="none" strike="noStrike">
                          <a:solidFill>
                            <a:srgbClr val="191919"/>
                          </a:solidFill>
                          <a:effectLst/>
                          <a:ea typeface="Meiryo"/>
                        </a:rPr>
                        <a:t>デザイン</a:t>
                      </a:r>
                      <a:endParaRPr lang="ja-JP" altLang="en-US" sz="1000" b="0"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extLst>
                  <a:ext uri="{0D108BD9-81ED-4DB2-BD59-A6C34878D82A}">
                    <a16:rowId xmlns:a16="http://schemas.microsoft.com/office/drawing/2014/main" val="4001663589"/>
                  </a:ext>
                </a:extLst>
              </a:tr>
              <a:tr h="438919">
                <a:tc>
                  <a:txBody>
                    <a:bodyPr/>
                    <a:lstStyle/>
                    <a:p>
                      <a:pPr algn="ctr" fontAlgn="base">
                        <a:lnSpc>
                          <a:spcPts val="1050"/>
                        </a:lnSpc>
                        <a:buNone/>
                      </a:pPr>
                      <a:r>
                        <a:rPr lang="en-US" sz="1000" b="0" i="0" u="none" strike="noStrike" dirty="0">
                          <a:solidFill>
                            <a:srgbClr val="191919"/>
                          </a:solidFill>
                          <a:effectLst/>
                          <a:latin typeface="Meiryo"/>
                        </a:rPr>
                        <a:t>TS</a:t>
                      </a:r>
                      <a:endParaRPr lang="ja-JP" altLang="en-US" sz="1000" b="0" i="0" u="none" strike="noStrike" dirty="0">
                        <a:solidFill>
                          <a:srgbClr val="191919"/>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solidFill>
                      <a:srgbClr val="FFFFFF"/>
                    </a:solidFill>
                  </a:tcPr>
                </a:tc>
                <a:tc>
                  <a:txBody>
                    <a:bodyPr/>
                    <a:lstStyle/>
                    <a:p>
                      <a:pPr algn="ctr" fontAlgn="base">
                        <a:lnSpc>
                          <a:spcPts val="1050"/>
                        </a:lnSpc>
                        <a:buNone/>
                      </a:pPr>
                      <a:r>
                        <a:rPr lang="en-US" sz="1000" b="0" i="0" u="none" strike="noStrike" dirty="0">
                          <a:solidFill>
                            <a:srgbClr val="191919"/>
                          </a:solidFill>
                          <a:effectLst/>
                          <a:ea typeface="Meiryo"/>
                        </a:rPr>
                        <a:t>UI</a:t>
                      </a:r>
                      <a:r>
                        <a:rPr lang="ja-JP" altLang="en-US" sz="1000" b="0" i="0" u="none" strike="noStrike">
                          <a:solidFill>
                            <a:srgbClr val="191919"/>
                          </a:solidFill>
                          <a:effectLst/>
                          <a:ea typeface="Meiryo"/>
                        </a:rPr>
                        <a:t>デザイナー</a:t>
                      </a:r>
                      <a:endParaRPr lang="ja-JP" altLang="en-US" sz="1000" b="0"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tc>
                  <a:txBody>
                    <a:bodyPr/>
                    <a:lstStyle/>
                    <a:p>
                      <a:pPr algn="ctr" fontAlgn="base">
                        <a:lnSpc>
                          <a:spcPts val="1050"/>
                        </a:lnSpc>
                        <a:buNone/>
                      </a:pPr>
                      <a:r>
                        <a:rPr lang="en-US" sz="1000" b="0" i="0" dirty="0">
                          <a:solidFill>
                            <a:srgbClr val="191919"/>
                          </a:solidFill>
                          <a:effectLst/>
                          <a:ea typeface="Meiryo"/>
                        </a:rPr>
                        <a:t>0.3</a:t>
                      </a:r>
                      <a:endParaRPr lang="en-US" altLang="ja-JP" sz="1000" b="0"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tc>
                  <a:txBody>
                    <a:bodyPr/>
                    <a:lstStyle/>
                    <a:p>
                      <a:pPr algn="ctr" fontAlgn="base">
                        <a:lnSpc>
                          <a:spcPts val="1050"/>
                        </a:lnSpc>
                        <a:buNone/>
                      </a:pPr>
                      <a:r>
                        <a:rPr lang="ja-JP" altLang="en-US" sz="1000" b="0" i="0" u="none" strike="noStrike">
                          <a:solidFill>
                            <a:srgbClr val="191919"/>
                          </a:solidFill>
                          <a:effectLst/>
                          <a:ea typeface="Meiryo"/>
                        </a:rPr>
                        <a:t>即日～</a:t>
                      </a:r>
                      <a:endParaRPr lang="ja-JP" altLang="en-US" sz="1000" b="0" i="0">
                        <a:solidFill>
                          <a:srgbClr val="333333"/>
                        </a:solidFill>
                        <a:effectLst/>
                        <a:ea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tc>
                  <a:txBody>
                    <a:bodyPr/>
                    <a:lstStyle/>
                    <a:p>
                      <a:pPr algn="l" fontAlgn="base">
                        <a:lnSpc>
                          <a:spcPts val="1050"/>
                        </a:lnSpc>
                        <a:buNone/>
                      </a:pPr>
                      <a:r>
                        <a:rPr lang="ja-JP" altLang="en-US" sz="1000" b="0" i="0" u="none" strike="noStrike">
                          <a:solidFill>
                            <a:srgbClr val="191919"/>
                          </a:solidFill>
                          <a:effectLst/>
                          <a:latin typeface="Meiryo"/>
                        </a:rPr>
                        <a:t>デザイナー歴：</a:t>
                      </a:r>
                      <a:r>
                        <a:rPr lang="en-US" altLang="ja-JP" sz="1000" b="0" i="0" u="none" strike="noStrike" dirty="0">
                          <a:solidFill>
                            <a:srgbClr val="191919"/>
                          </a:solidFill>
                          <a:effectLst/>
                          <a:latin typeface="Meiryo"/>
                        </a:rPr>
                        <a:t>4</a:t>
                      </a:r>
                      <a:r>
                        <a:rPr lang="ja-JP" altLang="en-US" sz="1000" b="0" i="0" u="none" strike="noStrike">
                          <a:solidFill>
                            <a:srgbClr val="191919"/>
                          </a:solidFill>
                          <a:effectLst/>
                          <a:latin typeface="Meiryo"/>
                        </a:rPr>
                        <a:t>年、情報設計</a:t>
                      </a:r>
                      <a:r>
                        <a:rPr lang="en-US" altLang="ja-JP" sz="1000" b="0" i="0" u="none" strike="noStrike" dirty="0">
                          <a:solidFill>
                            <a:srgbClr val="191919"/>
                          </a:solidFill>
                          <a:effectLst/>
                          <a:latin typeface="Meiryo"/>
                        </a:rPr>
                        <a:t>,</a:t>
                      </a:r>
                      <a:r>
                        <a:rPr lang="ja-JP" altLang="en-US" sz="1000" b="0" i="0" u="none" strike="noStrike" dirty="0">
                          <a:solidFill>
                            <a:srgbClr val="191919"/>
                          </a:solidFill>
                          <a:effectLst/>
                          <a:latin typeface="Meiryo"/>
                        </a:rPr>
                        <a:t> </a:t>
                      </a:r>
                      <a:r>
                        <a:rPr lang="en-US" sz="1000" b="0" i="0" u="none" strike="noStrike" dirty="0">
                          <a:solidFill>
                            <a:srgbClr val="191919"/>
                          </a:solidFill>
                          <a:effectLst/>
                          <a:latin typeface="Meiryo"/>
                        </a:rPr>
                        <a:t>UI</a:t>
                      </a:r>
                      <a:r>
                        <a:rPr lang="ja-JP" altLang="en-US" sz="1000" b="0" i="0" u="none" strike="noStrike">
                          <a:solidFill>
                            <a:srgbClr val="191919"/>
                          </a:solidFill>
                          <a:effectLst/>
                          <a:latin typeface="Meiryo"/>
                        </a:rPr>
                        <a:t>デザイン</a:t>
                      </a:r>
                      <a:r>
                        <a:rPr lang="en-US" altLang="ja-JP" sz="1000" b="0" i="0" u="none" strike="noStrike" dirty="0">
                          <a:solidFill>
                            <a:srgbClr val="191919"/>
                          </a:solidFill>
                          <a:effectLst/>
                          <a:latin typeface="Meiryo"/>
                        </a:rPr>
                        <a:t>,</a:t>
                      </a:r>
                      <a:r>
                        <a:rPr lang="ja-JP" altLang="en-US" sz="1000" b="0" i="0" u="none" strike="noStrike" dirty="0">
                          <a:solidFill>
                            <a:srgbClr val="191919"/>
                          </a:solidFill>
                          <a:effectLst/>
                          <a:latin typeface="Meiryo"/>
                        </a:rPr>
                        <a:t> </a:t>
                      </a:r>
                      <a:r>
                        <a:rPr lang="en-US" sz="1000" b="0" i="0" u="none" strike="noStrike" dirty="0">
                          <a:solidFill>
                            <a:srgbClr val="191919"/>
                          </a:solidFill>
                          <a:effectLst/>
                          <a:latin typeface="Meiryo"/>
                        </a:rPr>
                        <a:t>web</a:t>
                      </a:r>
                      <a:r>
                        <a:rPr lang="ja-JP" altLang="en-US" sz="1000" b="0" i="0" u="none" strike="noStrike">
                          <a:solidFill>
                            <a:srgbClr val="191919"/>
                          </a:solidFill>
                          <a:effectLst/>
                          <a:latin typeface="Meiryo"/>
                        </a:rPr>
                        <a:t>デザイン</a:t>
                      </a:r>
                      <a:endParaRPr lang="ja-JP" altLang="en-US" sz="1000" b="0" i="0">
                        <a:solidFill>
                          <a:srgbClr val="333333"/>
                        </a:solidFill>
                        <a:effectLst/>
                        <a:latin typeface="Meiryo"/>
                      </a:endParaRPr>
                    </a:p>
                  </a:txBody>
                  <a:tcPr marL="91450" marR="91450" anchor="ctr">
                    <a:lnL w="10954" cap="flat" cmpd="sng" algn="ctr">
                      <a:solidFill>
                        <a:srgbClr val="333333"/>
                      </a:solidFill>
                      <a:prstDash val="solid"/>
                      <a:round/>
                      <a:headEnd type="none" w="med" len="med"/>
                      <a:tailEnd type="none" w="med" len="med"/>
                    </a:lnL>
                    <a:lnR w="10954" cap="flat" cmpd="sng" algn="ctr">
                      <a:solidFill>
                        <a:srgbClr val="333333"/>
                      </a:solidFill>
                      <a:prstDash val="solid"/>
                      <a:round/>
                      <a:headEnd type="none" w="med" len="med"/>
                      <a:tailEnd type="none" w="med" len="med"/>
                    </a:lnR>
                    <a:lnT w="10954" cap="flat" cmpd="sng" algn="ctr">
                      <a:solidFill>
                        <a:srgbClr val="333333"/>
                      </a:solidFill>
                      <a:prstDash val="solid"/>
                      <a:round/>
                      <a:headEnd type="none" w="med" len="med"/>
                      <a:tailEnd type="none" w="med" len="med"/>
                    </a:lnT>
                    <a:lnB w="10954" cap="flat" cmpd="sng" algn="ctr">
                      <a:solidFill>
                        <a:srgbClr val="333333"/>
                      </a:solidFill>
                      <a:prstDash val="solid"/>
                      <a:round/>
                      <a:headEnd type="none" w="med" len="med"/>
                      <a:tailEnd type="none" w="med" len="med"/>
                    </a:lnB>
                    <a:noFill/>
                  </a:tcPr>
                </a:tc>
                <a:extLst>
                  <a:ext uri="{0D108BD9-81ED-4DB2-BD59-A6C34878D82A}">
                    <a16:rowId xmlns:a16="http://schemas.microsoft.com/office/drawing/2014/main" val="3814900590"/>
                  </a:ext>
                </a:extLst>
              </a:tr>
            </a:tbl>
          </a:graphicData>
        </a:graphic>
      </p:graphicFrame>
      <p:sp>
        <p:nvSpPr>
          <p:cNvPr id="8" name="テキスト ボックス 8">
            <a:extLst>
              <a:ext uri="{FF2B5EF4-FFF2-40B4-BE49-F238E27FC236}">
                <a16:creationId xmlns:a16="http://schemas.microsoft.com/office/drawing/2014/main" id="{DB3E0D48-9F63-C3DA-1E73-E37E860685E4}"/>
              </a:ext>
            </a:extLst>
          </p:cNvPr>
          <p:cNvSpPr txBox="1"/>
          <p:nvPr/>
        </p:nvSpPr>
        <p:spPr>
          <a:xfrm>
            <a:off x="798437" y="951901"/>
            <a:ext cx="10626801" cy="293000"/>
          </a:xfrm>
          <a:prstGeom prst="rect">
            <a:avLst/>
          </a:prstGeom>
          <a:noFill/>
        </p:spPr>
        <p:txBody>
          <a:bodyPr wrap="square" lIns="0" tIns="14400" rIns="0" bIns="14400" rtlCol="0" anchor="t" anchorCtr="0">
            <a:spAutoFit/>
          </a:bodyPr>
          <a:lstStyle/>
          <a:p>
            <a:pPr>
              <a:lnSpc>
                <a:spcPct val="130000"/>
              </a:lnSpc>
              <a:spcBef>
                <a:spcPts val="800"/>
              </a:spcBef>
            </a:pPr>
            <a:r>
              <a:rPr lang="ja-JP" altLang="en-US" sz="1400">
                <a:solidFill>
                  <a:srgbClr val="3A3A3A"/>
                </a:solidFill>
                <a:latin typeface="Meiryo"/>
                <a:ea typeface="Meiryo"/>
              </a:rPr>
              <a:t>直近でご提案可能な要員</a:t>
            </a:r>
            <a:endParaRPr lang="ja-JP" altLang="en-US" sz="1400" dirty="0">
              <a:solidFill>
                <a:srgbClr val="3A3A3A"/>
              </a:solidFill>
              <a:latin typeface="Meiryo"/>
              <a:ea typeface="Meiryo"/>
            </a:endParaRPr>
          </a:p>
        </p:txBody>
      </p:sp>
    </p:spTree>
    <p:extLst>
      <p:ext uri="{BB962C8B-B14F-4D97-AF65-F5344CB8AC3E}">
        <p14:creationId xmlns:p14="http://schemas.microsoft.com/office/powerpoint/2010/main" val="3036472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1C91DC1-CA83-3E58-D5C9-72660E788D73}"/>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a:solidFill>
                  <a:schemeClr val="bg1"/>
                </a:solidFill>
                <a:latin typeface="Meiryo"/>
                <a:ea typeface="Meiryo"/>
              </a:rPr>
              <a:t>02</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27D7FFB3-D9A7-F40A-60EA-780BD0297C93}"/>
              </a:ext>
            </a:extLst>
          </p:cNvPr>
          <p:cNvSpPr txBox="1"/>
          <p:nvPr/>
        </p:nvSpPr>
        <p:spPr>
          <a:xfrm>
            <a:off x="3216033" y="2819904"/>
            <a:ext cx="3282950" cy="603242"/>
          </a:xfrm>
          <a:prstGeom prst="rect">
            <a:avLst/>
          </a:prstGeom>
          <a:noFill/>
        </p:spPr>
        <p:txBody>
          <a:bodyPr wrap="none" lIns="0" tIns="0" rIns="0" bIns="0" rtlCol="0" anchor="t">
            <a:spAutoFit/>
          </a:bodyPr>
          <a:lstStyle/>
          <a:p>
            <a:pPr>
              <a:lnSpc>
                <a:spcPct val="130000"/>
              </a:lnSpc>
            </a:pPr>
            <a:r>
              <a:rPr lang="ja-JP" altLang="en-US" sz="3200" b="1">
                <a:solidFill>
                  <a:srgbClr val="1A1A1A"/>
                </a:solidFill>
                <a:latin typeface="Meiryo"/>
                <a:ea typeface="Meiryo"/>
              </a:rPr>
              <a:t>プロジェクト事例</a:t>
            </a:r>
            <a:endParaRPr kumimoji="1" lang="ja-JP" altLang="en-US" sz="3200" b="1" i="0">
              <a:solidFill>
                <a:srgbClr val="1A1A1A"/>
              </a:solidFill>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01EA0A4D-0FD8-C2B5-4729-F43935FEAEE5}"/>
              </a:ext>
            </a:extLst>
          </p:cNvPr>
          <p:cNvSpPr txBox="1"/>
          <p:nvPr/>
        </p:nvSpPr>
        <p:spPr>
          <a:xfrm>
            <a:off x="3216033" y="3539432"/>
            <a:ext cx="5129609" cy="301621"/>
          </a:xfrm>
          <a:prstGeom prst="rect">
            <a:avLst/>
          </a:prstGeom>
          <a:noFill/>
        </p:spPr>
        <p:txBody>
          <a:bodyPr wrap="none" lIns="0" tIns="0" rIns="0" bIns="0" rtlCol="0" anchor="t">
            <a:spAutoFit/>
          </a:bodyPr>
          <a:lstStyle/>
          <a:p>
            <a:pPr marL="0" marR="0" lvl="0" indent="0" algn="l" defTabSz="914146">
              <a:lnSpc>
                <a:spcPct val="130000"/>
              </a:lnSpc>
              <a:spcBef>
                <a:spcPts val="0"/>
              </a:spcBef>
              <a:spcAft>
                <a:spcPts val="0"/>
              </a:spcAft>
              <a:buNone/>
              <a:tabLst/>
              <a:defRPr/>
            </a:pPr>
            <a:r>
              <a:rPr lang="ja-JP" altLang="en-US" sz="1600">
                <a:solidFill>
                  <a:srgbClr val="1A1A1A"/>
                </a:solidFill>
                <a:latin typeface="Meiryo"/>
                <a:ea typeface="Meiryo"/>
              </a:rPr>
              <a:t>特徴的な実績を何件かピックアップしご説明いたします</a:t>
            </a:r>
          </a:p>
        </p:txBody>
      </p:sp>
    </p:spTree>
    <p:extLst>
      <p:ext uri="{BB962C8B-B14F-4D97-AF65-F5344CB8AC3E}">
        <p14:creationId xmlns:p14="http://schemas.microsoft.com/office/powerpoint/2010/main" val="1018652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8A53-BE1C-AE21-3625-3F1BB18C5316}"/>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22EC60CE-4430-9CF6-C2EF-D3CE007787B9}"/>
              </a:ext>
            </a:extLst>
          </p:cNvPr>
          <p:cNvSpPr txBox="1"/>
          <p:nvPr/>
        </p:nvSpPr>
        <p:spPr>
          <a:xfrm>
            <a:off x="945183" y="440633"/>
            <a:ext cx="7442743"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effectLst/>
                <a:latin typeface="Meiryo" panose="020B0604030504040204" pitchFamily="34" charset="-128"/>
                <a:ea typeface="Meiryo" panose="020B0604030504040204" pitchFamily="34" charset="-128"/>
              </a:rPr>
              <a:t>事例 </a:t>
            </a:r>
            <a:r>
              <a:rPr lang="en-US" altLang="ja-JP" sz="2000" b="1">
                <a:solidFill>
                  <a:srgbClr val="0B3274"/>
                </a:solidFill>
                <a:latin typeface="Meiryo" panose="020B0604030504040204" pitchFamily="34" charset="-128"/>
                <a:ea typeface="Meiryo" panose="020B0604030504040204" pitchFamily="34" charset="-128"/>
              </a:rPr>
              <a:t>―</a:t>
            </a:r>
            <a:r>
              <a:rPr lang="ja-JP" altLang="en-US" sz="2000" b="1">
                <a:solidFill>
                  <a:srgbClr val="0B3274"/>
                </a:solidFill>
                <a:latin typeface="Meiryo" panose="020B0604030504040204" pitchFamily="34" charset="-128"/>
                <a:ea typeface="Meiryo" panose="020B0604030504040204" pitchFamily="34" charset="-128"/>
              </a:rPr>
              <a:t> 会員数</a:t>
            </a:r>
            <a:r>
              <a:rPr lang="en-US" altLang="ja-JP" sz="2000" b="1">
                <a:solidFill>
                  <a:srgbClr val="0B3274"/>
                </a:solidFill>
                <a:latin typeface="Meiryo" panose="020B0604030504040204" pitchFamily="34" charset="-128"/>
                <a:ea typeface="Meiryo" panose="020B0604030504040204" pitchFamily="34" charset="-128"/>
              </a:rPr>
              <a:t>250</a:t>
            </a:r>
            <a:r>
              <a:rPr lang="ja-JP" altLang="en-US" sz="2000" b="1">
                <a:solidFill>
                  <a:srgbClr val="0B3274"/>
                </a:solidFill>
                <a:latin typeface="Meiryo" panose="020B0604030504040204" pitchFamily="34" charset="-128"/>
                <a:ea typeface="Meiryo" panose="020B0604030504040204" pitchFamily="34" charset="-128"/>
              </a:rPr>
              <a:t>万人越え ふるさと納税関連スマホアプリ開発</a:t>
            </a:r>
          </a:p>
        </p:txBody>
      </p:sp>
      <p:pic>
        <p:nvPicPr>
          <p:cNvPr id="10" name="図 9" descr="グラフィカル ユーザー インターフェイス, アプリケーション, Web サイト&#10;&#10;AI 生成コンテンツは誤りを含む可能性があります。">
            <a:extLst>
              <a:ext uri="{FF2B5EF4-FFF2-40B4-BE49-F238E27FC236}">
                <a16:creationId xmlns:a16="http://schemas.microsoft.com/office/drawing/2014/main" id="{1060061A-5AC0-8823-C0A7-7516D57C4A3C}"/>
              </a:ext>
            </a:extLst>
          </p:cNvPr>
          <p:cNvPicPr>
            <a:picLocks noChangeAspect="1"/>
          </p:cNvPicPr>
          <p:nvPr/>
        </p:nvPicPr>
        <p:blipFill>
          <a:blip r:embed="rId3"/>
          <a:srcRect l="2280" t="6826" r="49940" b="6357"/>
          <a:stretch>
            <a:fillRect/>
          </a:stretch>
        </p:blipFill>
        <p:spPr>
          <a:xfrm>
            <a:off x="6096000" y="1078171"/>
            <a:ext cx="5329572" cy="3722279"/>
          </a:xfrm>
          <a:prstGeom prst="rect">
            <a:avLst/>
          </a:prstGeom>
        </p:spPr>
      </p:pic>
      <p:sp>
        <p:nvSpPr>
          <p:cNvPr id="2" name="角丸四角形 1">
            <a:extLst>
              <a:ext uri="{FF2B5EF4-FFF2-40B4-BE49-F238E27FC236}">
                <a16:creationId xmlns:a16="http://schemas.microsoft.com/office/drawing/2014/main" id="{CB6AA9E9-EE9E-1AC8-F224-56F1C742C03A}"/>
              </a:ext>
            </a:extLst>
          </p:cNvPr>
          <p:cNvSpPr/>
          <p:nvPr/>
        </p:nvSpPr>
        <p:spPr>
          <a:xfrm>
            <a:off x="766763" y="4605832"/>
            <a:ext cx="4932874" cy="1702893"/>
          </a:xfrm>
          <a:prstGeom prst="roundRect">
            <a:avLst>
              <a:gd name="adj" fmla="val 12987"/>
            </a:avLst>
          </a:prstGeom>
          <a:solidFill>
            <a:srgbClr val="E4E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217AC888-184C-B69B-188E-5F9574AFF3B0}"/>
              </a:ext>
            </a:extLst>
          </p:cNvPr>
          <p:cNvGrpSpPr/>
          <p:nvPr/>
        </p:nvGrpSpPr>
        <p:grpSpPr>
          <a:xfrm>
            <a:off x="766763" y="1084217"/>
            <a:ext cx="1833149" cy="293000"/>
            <a:chOff x="766763" y="1084217"/>
            <a:chExt cx="1833149" cy="293000"/>
          </a:xfrm>
        </p:grpSpPr>
        <p:sp>
          <p:nvSpPr>
            <p:cNvPr id="11" name="テキスト ボックス 10">
              <a:extLst>
                <a:ext uri="{FF2B5EF4-FFF2-40B4-BE49-F238E27FC236}">
                  <a16:creationId xmlns:a16="http://schemas.microsoft.com/office/drawing/2014/main" id="{D1313D0C-9DDE-0C79-66D2-E68359036CFF}"/>
                </a:ext>
              </a:extLst>
            </p:cNvPr>
            <p:cNvSpPr txBox="1"/>
            <p:nvPr/>
          </p:nvSpPr>
          <p:spPr>
            <a:xfrm>
              <a:off x="1058528" y="1084217"/>
              <a:ext cx="1541384"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Problem | </a:t>
              </a:r>
              <a:r>
                <a:rPr lang="ja-JP" altLang="en-US" sz="1400" b="1">
                  <a:solidFill>
                    <a:srgbClr val="0B3274"/>
                  </a:solidFill>
                  <a:latin typeface="Meiryo"/>
                  <a:ea typeface="Meiryo"/>
                </a:rPr>
                <a:t>課題感</a:t>
              </a:r>
              <a:endParaRPr lang="en-US" altLang="ja-JP" sz="1050">
                <a:latin typeface="Meiryo"/>
                <a:ea typeface="Meiryo"/>
              </a:endParaRPr>
            </a:p>
          </p:txBody>
        </p:sp>
        <p:pic>
          <p:nvPicPr>
            <p:cNvPr id="16" name="図 15" descr="黒い背景に白い文字が書いてある｜｜｜ｐ&#10;&#10;AI 生成コンテンツは誤りを含む可能性があります。">
              <a:extLst>
                <a:ext uri="{FF2B5EF4-FFF2-40B4-BE49-F238E27FC236}">
                  <a16:creationId xmlns:a16="http://schemas.microsoft.com/office/drawing/2014/main" id="{4A6514C5-82DC-8CE4-F265-CB543D46ABD2}"/>
                </a:ext>
              </a:extLst>
            </p:cNvPr>
            <p:cNvPicPr>
              <a:picLocks noChangeAspect="1"/>
            </p:cNvPicPr>
            <p:nvPr/>
          </p:nvPicPr>
          <p:blipFill>
            <a:blip r:embed="rId4"/>
            <a:stretch>
              <a:fillRect/>
            </a:stretch>
          </p:blipFill>
          <p:spPr>
            <a:xfrm>
              <a:off x="766763" y="1085117"/>
              <a:ext cx="292100" cy="292100"/>
            </a:xfrm>
            <a:prstGeom prst="rect">
              <a:avLst/>
            </a:prstGeom>
          </p:spPr>
        </p:pic>
      </p:grpSp>
      <p:sp>
        <p:nvSpPr>
          <p:cNvPr id="23" name="テキスト ボックス 22">
            <a:extLst>
              <a:ext uri="{FF2B5EF4-FFF2-40B4-BE49-F238E27FC236}">
                <a16:creationId xmlns:a16="http://schemas.microsoft.com/office/drawing/2014/main" id="{87B0098E-785F-2913-1946-13B662D87C12}"/>
              </a:ext>
            </a:extLst>
          </p:cNvPr>
          <p:cNvSpPr txBox="1"/>
          <p:nvPr/>
        </p:nvSpPr>
        <p:spPr>
          <a:xfrm>
            <a:off x="766763" y="1477928"/>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latin typeface="Meiryo"/>
                <a:ea typeface="Meiryo"/>
              </a:rPr>
              <a:t>会員数</a:t>
            </a:r>
            <a:r>
              <a:rPr lang="en-US" altLang="ja-JP" sz="1050">
                <a:latin typeface="Meiryo"/>
                <a:ea typeface="Meiryo"/>
              </a:rPr>
              <a:t>250</a:t>
            </a:r>
            <a:r>
              <a:rPr lang="ja-JP" altLang="en-US" sz="1050">
                <a:latin typeface="Meiryo"/>
                <a:ea typeface="Meiryo"/>
              </a:rPr>
              <a:t>万人を誇るふるさと納税事業者だが、近年はふるさと納税ユーザーの低年齢化もあり、アプリ利用者の増加傾向にあるなかで、競合他社がアプリを持っているため、ストア検索で他社流入が増えていた。また、</a:t>
            </a:r>
            <a:r>
              <a:rPr lang="en-US" altLang="ja-JP" sz="1050">
                <a:latin typeface="Meiryo"/>
                <a:ea typeface="Meiryo"/>
              </a:rPr>
              <a:t>Web</a:t>
            </a:r>
            <a:r>
              <a:rPr lang="ja-JP" altLang="en-US" sz="1050">
                <a:latin typeface="Meiryo"/>
                <a:ea typeface="Meiryo"/>
              </a:rPr>
              <a:t>と違いスマホアプリはユーザーのスマホにアイコンとして残るため、継続率の向上も期待していた。</a:t>
            </a:r>
            <a:endParaRPr lang="en-US" altLang="ja-JP" sz="1050">
              <a:latin typeface="Meiryo"/>
              <a:ea typeface="Meiryo"/>
            </a:endParaRPr>
          </a:p>
        </p:txBody>
      </p:sp>
      <p:grpSp>
        <p:nvGrpSpPr>
          <p:cNvPr id="32" name="グループ化 31">
            <a:extLst>
              <a:ext uri="{FF2B5EF4-FFF2-40B4-BE49-F238E27FC236}">
                <a16:creationId xmlns:a16="http://schemas.microsoft.com/office/drawing/2014/main" id="{18DD38C9-D55D-4CC7-6174-696A03314DF1}"/>
              </a:ext>
            </a:extLst>
          </p:cNvPr>
          <p:cNvGrpSpPr/>
          <p:nvPr/>
        </p:nvGrpSpPr>
        <p:grpSpPr>
          <a:xfrm>
            <a:off x="766428" y="2667161"/>
            <a:ext cx="2004107" cy="303231"/>
            <a:chOff x="766428" y="1607430"/>
            <a:chExt cx="2004107" cy="303231"/>
          </a:xfrm>
        </p:grpSpPr>
        <p:sp>
          <p:nvSpPr>
            <p:cNvPr id="26" name="テキスト ボックス 25">
              <a:extLst>
                <a:ext uri="{FF2B5EF4-FFF2-40B4-BE49-F238E27FC236}">
                  <a16:creationId xmlns:a16="http://schemas.microsoft.com/office/drawing/2014/main" id="{DA00C771-74B7-EF97-C128-6A43BF9E1714}"/>
                </a:ext>
              </a:extLst>
            </p:cNvPr>
            <p:cNvSpPr txBox="1"/>
            <p:nvPr/>
          </p:nvSpPr>
          <p:spPr>
            <a:xfrm>
              <a:off x="1058528" y="1607430"/>
              <a:ext cx="1712007"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Solution | </a:t>
              </a:r>
              <a:r>
                <a:rPr lang="ja-JP" altLang="en-US" sz="1400" b="1">
                  <a:solidFill>
                    <a:srgbClr val="0B3274"/>
                  </a:solidFill>
                  <a:latin typeface="Meiryo"/>
                  <a:ea typeface="Meiryo"/>
                </a:rPr>
                <a:t>解決手段</a:t>
              </a:r>
              <a:endParaRPr lang="en-US" altLang="ja-JP" sz="1050">
                <a:latin typeface="Meiryo"/>
                <a:ea typeface="Meiryo"/>
              </a:endParaRPr>
            </a:p>
          </p:txBody>
        </p:sp>
        <p:pic>
          <p:nvPicPr>
            <p:cNvPr id="29" name="図 28" descr="アイコン&#10;&#10;AI 生成コンテンツは誤りを含む可能性があります。">
              <a:extLst>
                <a:ext uri="{FF2B5EF4-FFF2-40B4-BE49-F238E27FC236}">
                  <a16:creationId xmlns:a16="http://schemas.microsoft.com/office/drawing/2014/main" id="{7B8501B7-F667-F41E-4730-A55784664DDE}"/>
                </a:ext>
              </a:extLst>
            </p:cNvPr>
            <p:cNvPicPr>
              <a:picLocks noChangeAspect="1"/>
            </p:cNvPicPr>
            <p:nvPr/>
          </p:nvPicPr>
          <p:blipFill>
            <a:blip r:embed="rId5"/>
            <a:stretch>
              <a:fillRect/>
            </a:stretch>
          </p:blipFill>
          <p:spPr>
            <a:xfrm>
              <a:off x="766428" y="1618561"/>
              <a:ext cx="292100" cy="292100"/>
            </a:xfrm>
            <a:prstGeom prst="rect">
              <a:avLst/>
            </a:prstGeom>
          </p:spPr>
        </p:pic>
      </p:grpSp>
      <p:grpSp>
        <p:nvGrpSpPr>
          <p:cNvPr id="31" name="グループ化 30">
            <a:extLst>
              <a:ext uri="{FF2B5EF4-FFF2-40B4-BE49-F238E27FC236}">
                <a16:creationId xmlns:a16="http://schemas.microsoft.com/office/drawing/2014/main" id="{522F456C-BAF1-603D-3CEE-587DC1923523}"/>
              </a:ext>
            </a:extLst>
          </p:cNvPr>
          <p:cNvGrpSpPr/>
          <p:nvPr/>
        </p:nvGrpSpPr>
        <p:grpSpPr>
          <a:xfrm>
            <a:off x="1058528" y="4789968"/>
            <a:ext cx="1453750" cy="299626"/>
            <a:chOff x="766763" y="2021330"/>
            <a:chExt cx="1453750" cy="299626"/>
          </a:xfrm>
        </p:grpSpPr>
        <p:pic>
          <p:nvPicPr>
            <p:cNvPr id="20" name="図 19" descr="光, 挿絵 が含まれている画像&#10;&#10;AI 生成コンテンツは誤りを含む可能性があります。">
              <a:extLst>
                <a:ext uri="{FF2B5EF4-FFF2-40B4-BE49-F238E27FC236}">
                  <a16:creationId xmlns:a16="http://schemas.microsoft.com/office/drawing/2014/main" id="{DCD74D39-B81D-1300-E7FC-9BA5641A06B1}"/>
                </a:ext>
              </a:extLst>
            </p:cNvPr>
            <p:cNvPicPr>
              <a:picLocks noChangeAspect="1"/>
            </p:cNvPicPr>
            <p:nvPr/>
          </p:nvPicPr>
          <p:blipFill>
            <a:blip r:embed="rId6"/>
            <a:stretch>
              <a:fillRect/>
            </a:stretch>
          </p:blipFill>
          <p:spPr>
            <a:xfrm>
              <a:off x="766763" y="2021330"/>
              <a:ext cx="292100" cy="292100"/>
            </a:xfrm>
            <a:prstGeom prst="rect">
              <a:avLst/>
            </a:prstGeom>
          </p:spPr>
        </p:pic>
        <p:sp>
          <p:nvSpPr>
            <p:cNvPr id="30" name="テキスト ボックス 29">
              <a:extLst>
                <a:ext uri="{FF2B5EF4-FFF2-40B4-BE49-F238E27FC236}">
                  <a16:creationId xmlns:a16="http://schemas.microsoft.com/office/drawing/2014/main" id="{3549AF45-898A-5790-0411-E7698E0402C9}"/>
                </a:ext>
              </a:extLst>
            </p:cNvPr>
            <p:cNvSpPr txBox="1"/>
            <p:nvPr/>
          </p:nvSpPr>
          <p:spPr>
            <a:xfrm>
              <a:off x="1058528" y="2027956"/>
              <a:ext cx="1161985"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Result | </a:t>
              </a:r>
              <a:r>
                <a:rPr lang="ja-JP" altLang="en-US" sz="1400" b="1">
                  <a:solidFill>
                    <a:srgbClr val="0B3274"/>
                  </a:solidFill>
                  <a:latin typeface="Meiryo"/>
                  <a:ea typeface="Meiryo"/>
                </a:rPr>
                <a:t>結果</a:t>
              </a:r>
              <a:endParaRPr lang="en-US" altLang="ja-JP" sz="1050">
                <a:latin typeface="Meiryo"/>
                <a:ea typeface="Meiryo"/>
              </a:endParaRPr>
            </a:p>
          </p:txBody>
        </p:sp>
      </p:grpSp>
      <p:sp>
        <p:nvSpPr>
          <p:cNvPr id="34" name="テキスト ボックス 33">
            <a:extLst>
              <a:ext uri="{FF2B5EF4-FFF2-40B4-BE49-F238E27FC236}">
                <a16:creationId xmlns:a16="http://schemas.microsoft.com/office/drawing/2014/main" id="{F4082D5B-9289-F4E4-D75B-58917A5D6EDC}"/>
              </a:ext>
            </a:extLst>
          </p:cNvPr>
          <p:cNvSpPr txBox="1"/>
          <p:nvPr/>
        </p:nvSpPr>
        <p:spPr>
          <a:xfrm>
            <a:off x="766763" y="3076053"/>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marL="171450" indent="-171450">
              <a:spcBef>
                <a:spcPts val="0"/>
              </a:spcBef>
              <a:buFont typeface="Wingdings" pitchFamily="2" charset="2"/>
              <a:buChar char="l"/>
            </a:pPr>
            <a:r>
              <a:rPr lang="ja-JP" altLang="en-US" sz="1050">
                <a:latin typeface="Meiryo"/>
                <a:ea typeface="Meiryo"/>
              </a:rPr>
              <a:t>ユーザーにとってストレスなく対象を探すことが出来るようにスマホに適したデザインを作るため、デザイン先行開発を提案。</a:t>
            </a:r>
          </a:p>
          <a:p>
            <a:pPr marL="171450" indent="-171450">
              <a:spcBef>
                <a:spcPts val="0"/>
              </a:spcBef>
              <a:buFont typeface="Wingdings" pitchFamily="2" charset="2"/>
              <a:buChar char="l"/>
            </a:pPr>
            <a:r>
              <a:rPr lang="en-US" altLang="ja-JP" sz="1050">
                <a:latin typeface="Meiryo"/>
                <a:ea typeface="Meiryo"/>
              </a:rPr>
              <a:t>Flutter</a:t>
            </a:r>
            <a:r>
              <a:rPr lang="ja-JP" altLang="en-US" sz="1050">
                <a:latin typeface="Meiryo"/>
                <a:ea typeface="Meiryo"/>
              </a:rPr>
              <a:t>を活用することで、ネイティブ言語と比較して開発・保守工数を削減することに成功。</a:t>
            </a:r>
          </a:p>
        </p:txBody>
      </p:sp>
      <p:sp>
        <p:nvSpPr>
          <p:cNvPr id="35" name="テキスト ボックス 34">
            <a:extLst>
              <a:ext uri="{FF2B5EF4-FFF2-40B4-BE49-F238E27FC236}">
                <a16:creationId xmlns:a16="http://schemas.microsoft.com/office/drawing/2014/main" id="{CDF97268-6D95-D34F-03AD-7B737D1C3ECD}"/>
              </a:ext>
            </a:extLst>
          </p:cNvPr>
          <p:cNvSpPr txBox="1"/>
          <p:nvPr/>
        </p:nvSpPr>
        <p:spPr>
          <a:xfrm>
            <a:off x="1103674" y="5169082"/>
            <a:ext cx="4259052" cy="1067251"/>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marL="171450" indent="-171450">
              <a:spcBef>
                <a:spcPts val="0"/>
              </a:spcBef>
              <a:buFont typeface="Wingdings" pitchFamily="2" charset="2"/>
              <a:buChar char="l"/>
            </a:pPr>
            <a:r>
              <a:rPr lang="ja-JP" altLang="en-US" sz="1050">
                <a:latin typeface="Meiryo"/>
                <a:ea typeface="Meiryo"/>
              </a:rPr>
              <a:t>デザイン先行開発を行ったため、画面デザインの手戻りが少なく</a:t>
            </a:r>
            <a:r>
              <a:rPr lang="ja-JP" altLang="en-US" sz="1050">
                <a:solidFill>
                  <a:srgbClr val="FF544A"/>
                </a:solidFill>
                <a:latin typeface="Meiryo"/>
                <a:ea typeface="Meiryo"/>
              </a:rPr>
              <a:t>開発期間が短縮</a:t>
            </a:r>
            <a:r>
              <a:rPr lang="ja-JP" altLang="en-US" sz="1050">
                <a:latin typeface="Meiryo"/>
                <a:ea typeface="Meiryo"/>
              </a:rPr>
              <a:t>したことで、当初の計画通り</a:t>
            </a:r>
            <a:r>
              <a:rPr lang="en-US" altLang="ja-JP" sz="1050">
                <a:latin typeface="Meiryo"/>
                <a:ea typeface="Meiryo"/>
              </a:rPr>
              <a:t>2024</a:t>
            </a:r>
            <a:r>
              <a:rPr lang="ja-JP" altLang="en-US" sz="1050">
                <a:latin typeface="Meiryo"/>
                <a:ea typeface="Meiryo"/>
              </a:rPr>
              <a:t>年</a:t>
            </a:r>
            <a:r>
              <a:rPr lang="en-US" altLang="ja-JP" sz="1050">
                <a:latin typeface="Meiryo"/>
                <a:ea typeface="Meiryo"/>
              </a:rPr>
              <a:t>10</a:t>
            </a:r>
            <a:r>
              <a:rPr lang="ja-JP" altLang="en-US" sz="1050">
                <a:latin typeface="Meiryo"/>
                <a:ea typeface="Meiryo"/>
              </a:rPr>
              <a:t>月にリリース。</a:t>
            </a:r>
          </a:p>
          <a:p>
            <a:pPr marL="171450" indent="-171450">
              <a:spcBef>
                <a:spcPts val="0"/>
              </a:spcBef>
              <a:buFont typeface="Wingdings" pitchFamily="2" charset="2"/>
              <a:buChar char="l"/>
            </a:pPr>
            <a:r>
              <a:rPr lang="ja-JP" altLang="en-US" sz="1050">
                <a:solidFill>
                  <a:srgbClr val="FF544A"/>
                </a:solidFill>
                <a:latin typeface="Meiryo"/>
                <a:ea typeface="Meiryo"/>
              </a:rPr>
              <a:t>ストア評価</a:t>
            </a:r>
            <a:r>
              <a:rPr lang="en-US" altLang="ja-JP" sz="1050">
                <a:solidFill>
                  <a:srgbClr val="FF544A"/>
                </a:solidFill>
                <a:latin typeface="Meiryo"/>
                <a:ea typeface="Meiryo"/>
              </a:rPr>
              <a:t>4.0</a:t>
            </a:r>
            <a:r>
              <a:rPr lang="ja-JP" altLang="en-US" sz="1050">
                <a:solidFill>
                  <a:srgbClr val="FF544A"/>
                </a:solidFill>
                <a:latin typeface="Meiryo"/>
                <a:ea typeface="Meiryo"/>
              </a:rPr>
              <a:t>を獲得</a:t>
            </a:r>
            <a:r>
              <a:rPr lang="ja-JP" altLang="en-US" sz="1050">
                <a:latin typeface="Meiryo"/>
                <a:ea typeface="Meiryo"/>
              </a:rPr>
              <a:t>し、ユーザーからも好評。アプリ化によって若年層の獲得が期待される結果となった。</a:t>
            </a:r>
          </a:p>
          <a:p>
            <a:pPr marL="171450" indent="-171450">
              <a:spcBef>
                <a:spcPts val="0"/>
              </a:spcBef>
              <a:buFont typeface="Wingdings" pitchFamily="2" charset="2"/>
              <a:buChar char="l"/>
            </a:pPr>
            <a:endParaRPr lang="ja-JP" altLang="en-US" sz="1050">
              <a:latin typeface="Meiryo"/>
              <a:ea typeface="Meiryo"/>
            </a:endParaRPr>
          </a:p>
        </p:txBody>
      </p:sp>
    </p:spTree>
    <p:extLst>
      <p:ext uri="{BB962C8B-B14F-4D97-AF65-F5344CB8AC3E}">
        <p14:creationId xmlns:p14="http://schemas.microsoft.com/office/powerpoint/2010/main" val="3601398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6E101-B4F2-C989-4925-A8E10B01EEF8}"/>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4535E23F-A08D-77E0-C2D3-C325F0DEB66D}"/>
              </a:ext>
            </a:extLst>
          </p:cNvPr>
          <p:cNvSpPr txBox="1"/>
          <p:nvPr/>
        </p:nvSpPr>
        <p:spPr>
          <a:xfrm>
            <a:off x="945183" y="440633"/>
            <a:ext cx="7008329"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effectLst/>
                <a:latin typeface="Meiryo" panose="020B0604030504040204" pitchFamily="34" charset="-128"/>
                <a:ea typeface="Meiryo" panose="020B0604030504040204" pitchFamily="34" charset="-128"/>
              </a:rPr>
              <a:t>事例 </a:t>
            </a:r>
            <a:r>
              <a:rPr lang="en-US" altLang="ja-JP" sz="2000" b="1">
                <a:solidFill>
                  <a:srgbClr val="0B3274"/>
                </a:solidFill>
                <a:latin typeface="Meiryo" panose="020B0604030504040204" pitchFamily="34" charset="-128"/>
                <a:ea typeface="Meiryo" panose="020B0604030504040204" pitchFamily="34" charset="-128"/>
              </a:rPr>
              <a:t>―</a:t>
            </a:r>
            <a:r>
              <a:rPr lang="ja-JP" altLang="en-US" sz="2000" b="1">
                <a:solidFill>
                  <a:srgbClr val="0B3274"/>
                </a:solidFill>
                <a:latin typeface="Meiryo" panose="020B0604030504040204" pitchFamily="34" charset="-128"/>
                <a:ea typeface="Meiryo" panose="020B0604030504040204" pitchFamily="34" charset="-128"/>
              </a:rPr>
              <a:t> 建設業界サービス事業者様向け グループウェア 開発</a:t>
            </a:r>
          </a:p>
        </p:txBody>
      </p:sp>
      <p:sp>
        <p:nvSpPr>
          <p:cNvPr id="2" name="角丸四角形 1">
            <a:extLst>
              <a:ext uri="{FF2B5EF4-FFF2-40B4-BE49-F238E27FC236}">
                <a16:creationId xmlns:a16="http://schemas.microsoft.com/office/drawing/2014/main" id="{E3565E0E-658F-09FA-AA86-5C13A40E0D19}"/>
              </a:ext>
            </a:extLst>
          </p:cNvPr>
          <p:cNvSpPr/>
          <p:nvPr/>
        </p:nvSpPr>
        <p:spPr>
          <a:xfrm>
            <a:off x="766763" y="4605832"/>
            <a:ext cx="4932874" cy="1702893"/>
          </a:xfrm>
          <a:prstGeom prst="roundRect">
            <a:avLst>
              <a:gd name="adj" fmla="val 12987"/>
            </a:avLst>
          </a:prstGeom>
          <a:solidFill>
            <a:srgbClr val="E4E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5CFB6EB9-4194-A9F3-31F5-8916FA34CE70}"/>
              </a:ext>
            </a:extLst>
          </p:cNvPr>
          <p:cNvGrpSpPr/>
          <p:nvPr/>
        </p:nvGrpSpPr>
        <p:grpSpPr>
          <a:xfrm>
            <a:off x="766763" y="1084217"/>
            <a:ext cx="1833149" cy="293000"/>
            <a:chOff x="766763" y="1084217"/>
            <a:chExt cx="1833149" cy="293000"/>
          </a:xfrm>
        </p:grpSpPr>
        <p:sp>
          <p:nvSpPr>
            <p:cNvPr id="11" name="テキスト ボックス 10">
              <a:extLst>
                <a:ext uri="{FF2B5EF4-FFF2-40B4-BE49-F238E27FC236}">
                  <a16:creationId xmlns:a16="http://schemas.microsoft.com/office/drawing/2014/main" id="{8DC96E5E-3BE4-FDBF-AA90-DB84E2CC0737}"/>
                </a:ext>
              </a:extLst>
            </p:cNvPr>
            <p:cNvSpPr txBox="1"/>
            <p:nvPr/>
          </p:nvSpPr>
          <p:spPr>
            <a:xfrm>
              <a:off x="1058528" y="1084217"/>
              <a:ext cx="1541384"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Problem | </a:t>
              </a:r>
              <a:r>
                <a:rPr lang="ja-JP" altLang="en-US" sz="1400" b="1">
                  <a:solidFill>
                    <a:srgbClr val="0B3274"/>
                  </a:solidFill>
                  <a:latin typeface="Meiryo"/>
                  <a:ea typeface="Meiryo"/>
                </a:rPr>
                <a:t>課題感</a:t>
              </a:r>
              <a:endParaRPr lang="en-US" altLang="ja-JP" sz="1050">
                <a:latin typeface="Meiryo"/>
                <a:ea typeface="Meiryo"/>
              </a:endParaRPr>
            </a:p>
          </p:txBody>
        </p:sp>
        <p:pic>
          <p:nvPicPr>
            <p:cNvPr id="16" name="図 15" descr="黒い背景に白い文字が書いてある｜｜｜ｐ&#10;&#10;AI 生成コンテンツは誤りを含む可能性があります。">
              <a:extLst>
                <a:ext uri="{FF2B5EF4-FFF2-40B4-BE49-F238E27FC236}">
                  <a16:creationId xmlns:a16="http://schemas.microsoft.com/office/drawing/2014/main" id="{6F195F35-D131-1316-23B7-9995F194F548}"/>
                </a:ext>
              </a:extLst>
            </p:cNvPr>
            <p:cNvPicPr>
              <a:picLocks noChangeAspect="1"/>
            </p:cNvPicPr>
            <p:nvPr/>
          </p:nvPicPr>
          <p:blipFill>
            <a:blip r:embed="rId3"/>
            <a:stretch>
              <a:fillRect/>
            </a:stretch>
          </p:blipFill>
          <p:spPr>
            <a:xfrm>
              <a:off x="766763" y="1085117"/>
              <a:ext cx="292100" cy="292100"/>
            </a:xfrm>
            <a:prstGeom prst="rect">
              <a:avLst/>
            </a:prstGeom>
          </p:spPr>
        </p:pic>
      </p:grpSp>
      <p:sp>
        <p:nvSpPr>
          <p:cNvPr id="23" name="テキスト ボックス 22">
            <a:extLst>
              <a:ext uri="{FF2B5EF4-FFF2-40B4-BE49-F238E27FC236}">
                <a16:creationId xmlns:a16="http://schemas.microsoft.com/office/drawing/2014/main" id="{75FCF932-F56D-557D-6719-400279FB9D13}"/>
              </a:ext>
            </a:extLst>
          </p:cNvPr>
          <p:cNvSpPr txBox="1"/>
          <p:nvPr/>
        </p:nvSpPr>
        <p:spPr>
          <a:xfrm>
            <a:off x="766763" y="1477928"/>
            <a:ext cx="4932874" cy="437078"/>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latin typeface="Meiryo"/>
                <a:ea typeface="Meiryo"/>
              </a:rPr>
              <a:t>建設現場のデジタル化ソリューションを通じた、建設</a:t>
            </a:r>
            <a:r>
              <a:rPr lang="en-US" altLang="ja-JP" sz="1050">
                <a:latin typeface="Meiryo"/>
                <a:ea typeface="Meiryo"/>
              </a:rPr>
              <a:t>DX</a:t>
            </a:r>
            <a:r>
              <a:rPr lang="ja-JP" altLang="en-US" sz="1050">
                <a:latin typeface="Meiryo"/>
                <a:ea typeface="Meiryo"/>
              </a:rPr>
              <a:t>サービスの成長において、ユーザー要求を満たしたサービスの早期提供とその体制構築が課題となっていた。</a:t>
            </a:r>
          </a:p>
        </p:txBody>
      </p:sp>
      <p:grpSp>
        <p:nvGrpSpPr>
          <p:cNvPr id="32" name="グループ化 31">
            <a:extLst>
              <a:ext uri="{FF2B5EF4-FFF2-40B4-BE49-F238E27FC236}">
                <a16:creationId xmlns:a16="http://schemas.microsoft.com/office/drawing/2014/main" id="{D0B66444-3AFC-E130-E9EC-180E42616B6A}"/>
              </a:ext>
            </a:extLst>
          </p:cNvPr>
          <p:cNvGrpSpPr/>
          <p:nvPr/>
        </p:nvGrpSpPr>
        <p:grpSpPr>
          <a:xfrm>
            <a:off x="766428" y="2252168"/>
            <a:ext cx="2004107" cy="303231"/>
            <a:chOff x="766428" y="1607430"/>
            <a:chExt cx="2004107" cy="303231"/>
          </a:xfrm>
        </p:grpSpPr>
        <p:sp>
          <p:nvSpPr>
            <p:cNvPr id="26" name="テキスト ボックス 25">
              <a:extLst>
                <a:ext uri="{FF2B5EF4-FFF2-40B4-BE49-F238E27FC236}">
                  <a16:creationId xmlns:a16="http://schemas.microsoft.com/office/drawing/2014/main" id="{D3AD0396-9A1C-9DB3-39DE-C3F5BF2E2325}"/>
                </a:ext>
              </a:extLst>
            </p:cNvPr>
            <p:cNvSpPr txBox="1"/>
            <p:nvPr/>
          </p:nvSpPr>
          <p:spPr>
            <a:xfrm>
              <a:off x="1058528" y="1607430"/>
              <a:ext cx="1712007"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Solution | </a:t>
              </a:r>
              <a:r>
                <a:rPr lang="ja-JP" altLang="en-US" sz="1400" b="1">
                  <a:solidFill>
                    <a:srgbClr val="0B3274"/>
                  </a:solidFill>
                  <a:latin typeface="Meiryo"/>
                  <a:ea typeface="Meiryo"/>
                </a:rPr>
                <a:t>解決手段</a:t>
              </a:r>
              <a:endParaRPr lang="en-US" altLang="ja-JP" sz="1050">
                <a:latin typeface="Meiryo"/>
                <a:ea typeface="Meiryo"/>
              </a:endParaRPr>
            </a:p>
          </p:txBody>
        </p:sp>
        <p:pic>
          <p:nvPicPr>
            <p:cNvPr id="29" name="図 28" descr="アイコン&#10;&#10;AI 生成コンテンツは誤りを含む可能性があります。">
              <a:extLst>
                <a:ext uri="{FF2B5EF4-FFF2-40B4-BE49-F238E27FC236}">
                  <a16:creationId xmlns:a16="http://schemas.microsoft.com/office/drawing/2014/main" id="{5947A567-9C60-77CA-C970-BB31E07E47A7}"/>
                </a:ext>
              </a:extLst>
            </p:cNvPr>
            <p:cNvPicPr>
              <a:picLocks noChangeAspect="1"/>
            </p:cNvPicPr>
            <p:nvPr/>
          </p:nvPicPr>
          <p:blipFill>
            <a:blip r:embed="rId4"/>
            <a:stretch>
              <a:fillRect/>
            </a:stretch>
          </p:blipFill>
          <p:spPr>
            <a:xfrm>
              <a:off x="766428" y="1618561"/>
              <a:ext cx="292100" cy="292100"/>
            </a:xfrm>
            <a:prstGeom prst="rect">
              <a:avLst/>
            </a:prstGeom>
          </p:spPr>
        </p:pic>
      </p:grpSp>
      <p:grpSp>
        <p:nvGrpSpPr>
          <p:cNvPr id="31" name="グループ化 30">
            <a:extLst>
              <a:ext uri="{FF2B5EF4-FFF2-40B4-BE49-F238E27FC236}">
                <a16:creationId xmlns:a16="http://schemas.microsoft.com/office/drawing/2014/main" id="{747376D0-8F94-2683-55B7-898F47DEA199}"/>
              </a:ext>
            </a:extLst>
          </p:cNvPr>
          <p:cNvGrpSpPr/>
          <p:nvPr/>
        </p:nvGrpSpPr>
        <p:grpSpPr>
          <a:xfrm>
            <a:off x="1058528" y="4789968"/>
            <a:ext cx="1453750" cy="299626"/>
            <a:chOff x="766763" y="2021330"/>
            <a:chExt cx="1453750" cy="299626"/>
          </a:xfrm>
        </p:grpSpPr>
        <p:pic>
          <p:nvPicPr>
            <p:cNvPr id="20" name="図 19" descr="光, 挿絵 が含まれている画像&#10;&#10;AI 生成コンテンツは誤りを含む可能性があります。">
              <a:extLst>
                <a:ext uri="{FF2B5EF4-FFF2-40B4-BE49-F238E27FC236}">
                  <a16:creationId xmlns:a16="http://schemas.microsoft.com/office/drawing/2014/main" id="{DF3311D4-C7DC-08E2-DB5B-B0B9211B1AB6}"/>
                </a:ext>
              </a:extLst>
            </p:cNvPr>
            <p:cNvPicPr>
              <a:picLocks noChangeAspect="1"/>
            </p:cNvPicPr>
            <p:nvPr/>
          </p:nvPicPr>
          <p:blipFill>
            <a:blip r:embed="rId5"/>
            <a:stretch>
              <a:fillRect/>
            </a:stretch>
          </p:blipFill>
          <p:spPr>
            <a:xfrm>
              <a:off x="766763" y="2021330"/>
              <a:ext cx="292100" cy="292100"/>
            </a:xfrm>
            <a:prstGeom prst="rect">
              <a:avLst/>
            </a:prstGeom>
          </p:spPr>
        </p:pic>
        <p:sp>
          <p:nvSpPr>
            <p:cNvPr id="30" name="テキスト ボックス 29">
              <a:extLst>
                <a:ext uri="{FF2B5EF4-FFF2-40B4-BE49-F238E27FC236}">
                  <a16:creationId xmlns:a16="http://schemas.microsoft.com/office/drawing/2014/main" id="{DB5A16FB-2331-4C3D-FD91-0F6CA552B75C}"/>
                </a:ext>
              </a:extLst>
            </p:cNvPr>
            <p:cNvSpPr txBox="1"/>
            <p:nvPr/>
          </p:nvSpPr>
          <p:spPr>
            <a:xfrm>
              <a:off x="1058528" y="2027956"/>
              <a:ext cx="1161985"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Result | </a:t>
              </a:r>
              <a:r>
                <a:rPr lang="ja-JP" altLang="en-US" sz="1400" b="1">
                  <a:solidFill>
                    <a:srgbClr val="0B3274"/>
                  </a:solidFill>
                  <a:latin typeface="Meiryo"/>
                  <a:ea typeface="Meiryo"/>
                </a:rPr>
                <a:t>結果</a:t>
              </a:r>
              <a:endParaRPr lang="en-US" altLang="ja-JP" sz="1050">
                <a:latin typeface="Meiryo"/>
                <a:ea typeface="Meiryo"/>
              </a:endParaRPr>
            </a:p>
          </p:txBody>
        </p:sp>
      </p:grpSp>
      <p:sp>
        <p:nvSpPr>
          <p:cNvPr id="34" name="テキスト ボックス 33">
            <a:extLst>
              <a:ext uri="{FF2B5EF4-FFF2-40B4-BE49-F238E27FC236}">
                <a16:creationId xmlns:a16="http://schemas.microsoft.com/office/drawing/2014/main" id="{84E5F61E-388C-6169-A434-8913672152D1}"/>
              </a:ext>
            </a:extLst>
          </p:cNvPr>
          <p:cNvSpPr txBox="1"/>
          <p:nvPr/>
        </p:nvSpPr>
        <p:spPr>
          <a:xfrm>
            <a:off x="766763" y="2661060"/>
            <a:ext cx="4932874" cy="1067251"/>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marL="171450" indent="-171450">
              <a:spcBef>
                <a:spcPts val="0"/>
              </a:spcBef>
              <a:buFont typeface="Wingdings" pitchFamily="2" charset="2"/>
              <a:buChar char="l"/>
            </a:pPr>
            <a:r>
              <a:rPr lang="en-US" altLang="ja-JP" sz="1050">
                <a:latin typeface="Meiryo"/>
                <a:ea typeface="Meiryo"/>
              </a:rPr>
              <a:t>UI/UX</a:t>
            </a:r>
            <a:r>
              <a:rPr lang="ja-JP" altLang="en-US" sz="1050">
                <a:latin typeface="Meiryo"/>
                <a:ea typeface="Meiryo"/>
              </a:rPr>
              <a:t>デザイン先行で、お客様のアイデアを具体化・優先順位付けしてリスト化し、要件定義をスムーズに実施。</a:t>
            </a:r>
          </a:p>
          <a:p>
            <a:pPr marL="171450" indent="-171450">
              <a:spcBef>
                <a:spcPts val="0"/>
              </a:spcBef>
              <a:buFont typeface="Wingdings" pitchFamily="2" charset="2"/>
              <a:buChar char="l"/>
            </a:pPr>
            <a:r>
              <a:rPr lang="ja-JP" altLang="en-US" sz="1050">
                <a:latin typeface="Meiryo"/>
                <a:ea typeface="Meiryo"/>
              </a:rPr>
              <a:t>開発においては、アジャイル開発を採用し、スプリント単位で進捗管理を実施。</a:t>
            </a:r>
          </a:p>
          <a:p>
            <a:pPr marL="171450" indent="-171450">
              <a:spcBef>
                <a:spcPts val="0"/>
              </a:spcBef>
              <a:buFont typeface="Wingdings" pitchFamily="2" charset="2"/>
              <a:buChar char="l"/>
            </a:pPr>
            <a:r>
              <a:rPr lang="en-US" altLang="ja-JP" sz="1050">
                <a:latin typeface="Meiryo"/>
                <a:ea typeface="Meiryo"/>
              </a:rPr>
              <a:t>React</a:t>
            </a:r>
            <a:r>
              <a:rPr lang="ja-JP" altLang="en-US" sz="1050">
                <a:latin typeface="Meiryo"/>
                <a:ea typeface="Meiryo"/>
              </a:rPr>
              <a:t>、</a:t>
            </a:r>
            <a:r>
              <a:rPr lang="en-US" altLang="ja-JP" sz="1050">
                <a:latin typeface="Meiryo"/>
                <a:ea typeface="Meiryo"/>
              </a:rPr>
              <a:t>TypeScript</a:t>
            </a:r>
            <a:r>
              <a:rPr lang="ja-JP" altLang="en-US" sz="1050">
                <a:latin typeface="Meiryo"/>
                <a:ea typeface="Meiryo"/>
              </a:rPr>
              <a:t>、</a:t>
            </a:r>
            <a:r>
              <a:rPr lang="en-US" altLang="ja-JP" sz="1050" err="1">
                <a:latin typeface="Meiryo"/>
                <a:ea typeface="Meiryo"/>
              </a:rPr>
              <a:t>Next.js</a:t>
            </a:r>
            <a:r>
              <a:rPr lang="en-US" altLang="ja-JP" sz="1050">
                <a:latin typeface="Meiryo"/>
                <a:ea typeface="Meiryo"/>
              </a:rPr>
              <a:t> </a:t>
            </a:r>
            <a:r>
              <a:rPr lang="ja-JP" altLang="en-US" sz="1050">
                <a:latin typeface="Meiryo"/>
                <a:ea typeface="Meiryo"/>
              </a:rPr>
              <a:t>を用いたフロントエンド開発と </a:t>
            </a:r>
            <a:r>
              <a:rPr lang="en-US" altLang="ja-JP" sz="1050">
                <a:latin typeface="Meiryo"/>
                <a:ea typeface="Meiryo"/>
              </a:rPr>
              <a:t>GCP </a:t>
            </a:r>
            <a:r>
              <a:rPr lang="ja-JP" altLang="en-US" sz="1050">
                <a:latin typeface="Meiryo"/>
                <a:ea typeface="Meiryo"/>
              </a:rPr>
              <a:t>を活用したインフラ設計を提供した。</a:t>
            </a:r>
          </a:p>
        </p:txBody>
      </p:sp>
      <p:sp>
        <p:nvSpPr>
          <p:cNvPr id="35" name="テキスト ボックス 34">
            <a:extLst>
              <a:ext uri="{FF2B5EF4-FFF2-40B4-BE49-F238E27FC236}">
                <a16:creationId xmlns:a16="http://schemas.microsoft.com/office/drawing/2014/main" id="{168F011F-99B0-12B1-D2BE-80943AC7EA1D}"/>
              </a:ext>
            </a:extLst>
          </p:cNvPr>
          <p:cNvSpPr txBox="1"/>
          <p:nvPr/>
        </p:nvSpPr>
        <p:spPr>
          <a:xfrm>
            <a:off x="1103674" y="5169082"/>
            <a:ext cx="4259052"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marL="171450" indent="-171450">
              <a:spcBef>
                <a:spcPts val="0"/>
              </a:spcBef>
              <a:buFont typeface="Wingdings" pitchFamily="2" charset="2"/>
              <a:buChar char="l"/>
            </a:pPr>
            <a:r>
              <a:rPr lang="ja-JP" altLang="en-US" sz="1050">
                <a:latin typeface="Meiryo"/>
                <a:ea typeface="Meiryo"/>
              </a:rPr>
              <a:t>前任企業が </a:t>
            </a:r>
            <a:r>
              <a:rPr lang="en-US" altLang="ja-JP" sz="1050">
                <a:latin typeface="Meiryo"/>
                <a:ea typeface="Meiryo"/>
              </a:rPr>
              <a:t>1 </a:t>
            </a:r>
            <a:r>
              <a:rPr lang="ja-JP" altLang="en-US" sz="1050">
                <a:latin typeface="Meiryo"/>
                <a:ea typeface="Meiryo"/>
              </a:rPr>
              <a:t>年かかっても完成しなかったシステムを、</a:t>
            </a:r>
            <a:r>
              <a:rPr lang="en-US" altLang="ja-JP" sz="1050">
                <a:latin typeface="Meiryo"/>
                <a:ea typeface="Meiryo"/>
              </a:rPr>
              <a:t>ARI </a:t>
            </a:r>
            <a:r>
              <a:rPr lang="ja-JP" altLang="en-US" sz="1050">
                <a:latin typeface="Meiryo"/>
                <a:ea typeface="Meiryo"/>
              </a:rPr>
              <a:t>は</a:t>
            </a:r>
            <a:r>
              <a:rPr lang="ja-JP" altLang="en-US" sz="1050">
                <a:solidFill>
                  <a:srgbClr val="FF544A"/>
                </a:solidFill>
                <a:latin typeface="Meiryo"/>
                <a:ea typeface="Meiryo"/>
              </a:rPr>
              <a:t>わずか半年でリリース</a:t>
            </a:r>
            <a:r>
              <a:rPr lang="ja-JP" altLang="en-US" sz="1050">
                <a:latin typeface="Meiryo"/>
                <a:ea typeface="Meiryo"/>
              </a:rPr>
              <a:t>。​</a:t>
            </a:r>
          </a:p>
          <a:p>
            <a:pPr marL="171450" indent="-171450">
              <a:spcBef>
                <a:spcPts val="0"/>
              </a:spcBef>
              <a:buFont typeface="Wingdings" pitchFamily="2" charset="2"/>
              <a:buChar char="l"/>
            </a:pPr>
            <a:r>
              <a:rPr lang="ja-JP" altLang="en-US" sz="1050">
                <a:latin typeface="Meiryo"/>
                <a:ea typeface="Meiryo"/>
              </a:rPr>
              <a:t>他社の建設 </a:t>
            </a:r>
            <a:r>
              <a:rPr lang="en-US" altLang="ja-JP" sz="1050">
                <a:latin typeface="Meiryo"/>
                <a:ea typeface="Meiryo"/>
              </a:rPr>
              <a:t>DX </a:t>
            </a:r>
            <a:r>
              <a:rPr lang="ja-JP" altLang="en-US" sz="1050">
                <a:latin typeface="Meiryo"/>
                <a:ea typeface="Meiryo"/>
              </a:rPr>
              <a:t>ツールよりも選ばれるサービスにするため、</a:t>
            </a:r>
            <a:r>
              <a:rPr lang="ja-JP" altLang="en-US" sz="1050">
                <a:solidFill>
                  <a:srgbClr val="FF544A"/>
                </a:solidFill>
                <a:latin typeface="Meiryo"/>
                <a:ea typeface="Meiryo"/>
              </a:rPr>
              <a:t>初期開発から</a:t>
            </a:r>
            <a:r>
              <a:rPr lang="en-US" altLang="ja-JP" sz="1050">
                <a:solidFill>
                  <a:srgbClr val="FF544A"/>
                </a:solidFill>
                <a:latin typeface="Meiryo"/>
                <a:ea typeface="Meiryo"/>
              </a:rPr>
              <a:t>2</a:t>
            </a:r>
            <a:r>
              <a:rPr lang="ja-JP" altLang="en-US" sz="1050">
                <a:solidFill>
                  <a:srgbClr val="FF544A"/>
                </a:solidFill>
                <a:latin typeface="Meiryo"/>
                <a:ea typeface="Meiryo"/>
              </a:rPr>
              <a:t>年以上お客様と並走</a:t>
            </a:r>
            <a:r>
              <a:rPr lang="ja-JP" altLang="en-US" sz="1050">
                <a:latin typeface="Meiryo"/>
                <a:ea typeface="Meiryo"/>
              </a:rPr>
              <a:t>して機能拡充を続けている。</a:t>
            </a:r>
          </a:p>
        </p:txBody>
      </p:sp>
      <p:pic>
        <p:nvPicPr>
          <p:cNvPr id="4" name="図 3">
            <a:extLst>
              <a:ext uri="{FF2B5EF4-FFF2-40B4-BE49-F238E27FC236}">
                <a16:creationId xmlns:a16="http://schemas.microsoft.com/office/drawing/2014/main" id="{8BE6E0F7-6216-884A-2490-CA9C662BF353}"/>
              </a:ext>
            </a:extLst>
          </p:cNvPr>
          <p:cNvPicPr>
            <a:picLocks noChangeAspect="1"/>
          </p:cNvPicPr>
          <p:nvPr/>
        </p:nvPicPr>
        <p:blipFill>
          <a:blip r:embed="rId6"/>
          <a:srcRect b="15287"/>
          <a:stretch>
            <a:fillRect/>
          </a:stretch>
        </p:blipFill>
        <p:spPr>
          <a:xfrm>
            <a:off x="6089678" y="1031966"/>
            <a:ext cx="5335559" cy="5276759"/>
          </a:xfrm>
          <a:prstGeom prst="rect">
            <a:avLst/>
          </a:prstGeom>
        </p:spPr>
      </p:pic>
    </p:spTree>
    <p:extLst>
      <p:ext uri="{BB962C8B-B14F-4D97-AF65-F5344CB8AC3E}">
        <p14:creationId xmlns:p14="http://schemas.microsoft.com/office/powerpoint/2010/main" val="868399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583F-F887-9F25-A36E-222F946A0FA9}"/>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6CC563C-E53E-66DF-A775-DA31E0A79E04}"/>
              </a:ext>
            </a:extLst>
          </p:cNvPr>
          <p:cNvSpPr txBox="1"/>
          <p:nvPr/>
        </p:nvSpPr>
        <p:spPr>
          <a:xfrm>
            <a:off x="945183" y="440633"/>
            <a:ext cx="8080097"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effectLst/>
                <a:latin typeface="Meiryo" panose="020B0604030504040204" pitchFamily="34" charset="-128"/>
                <a:ea typeface="Meiryo" panose="020B0604030504040204" pitchFamily="34" charset="-128"/>
              </a:rPr>
              <a:t>事例 </a:t>
            </a:r>
            <a:r>
              <a:rPr lang="en-US" altLang="ja-JP" sz="2000" b="1">
                <a:solidFill>
                  <a:srgbClr val="0B3274"/>
                </a:solidFill>
                <a:latin typeface="Meiryo" panose="020B0604030504040204" pitchFamily="34" charset="-128"/>
                <a:ea typeface="Meiryo" panose="020B0604030504040204" pitchFamily="34" charset="-128"/>
              </a:rPr>
              <a:t>― </a:t>
            </a:r>
            <a:r>
              <a:rPr lang="ja-JP" altLang="en-US" sz="2000" b="1">
                <a:solidFill>
                  <a:srgbClr val="0B3274"/>
                </a:solidFill>
                <a:latin typeface="Meiryo" panose="020B0604030504040204" pitchFamily="34" charset="-128"/>
                <a:ea typeface="Meiryo" panose="020B0604030504040204" pitchFamily="34" charset="-128"/>
              </a:rPr>
              <a:t>社内業務</a:t>
            </a:r>
            <a:r>
              <a:rPr lang="en-US" altLang="ja-JP" sz="2000" b="1">
                <a:solidFill>
                  <a:srgbClr val="0B3274"/>
                </a:solidFill>
                <a:latin typeface="Meiryo" panose="020B0604030504040204" pitchFamily="34" charset="-128"/>
                <a:ea typeface="Meiryo" panose="020B0604030504040204" pitchFamily="34" charset="-128"/>
              </a:rPr>
              <a:t>DX </a:t>
            </a:r>
            <a:r>
              <a:rPr lang="ja-JP" altLang="en-US" sz="2000" b="1">
                <a:solidFill>
                  <a:srgbClr val="0B3274"/>
                </a:solidFill>
                <a:latin typeface="Meiryo" panose="020B0604030504040204" pitchFamily="34" charset="-128"/>
                <a:ea typeface="Meiryo" panose="020B0604030504040204" pitchFamily="34" charset="-128"/>
              </a:rPr>
              <a:t>コンサート座席予約システムのデザイン先行開発</a:t>
            </a:r>
          </a:p>
        </p:txBody>
      </p:sp>
      <p:sp>
        <p:nvSpPr>
          <p:cNvPr id="2" name="角丸四角形 1">
            <a:extLst>
              <a:ext uri="{FF2B5EF4-FFF2-40B4-BE49-F238E27FC236}">
                <a16:creationId xmlns:a16="http://schemas.microsoft.com/office/drawing/2014/main" id="{32F6CFAE-6A5E-8AFD-47AE-B797B1F842B9}"/>
              </a:ext>
            </a:extLst>
          </p:cNvPr>
          <p:cNvSpPr/>
          <p:nvPr/>
        </p:nvSpPr>
        <p:spPr>
          <a:xfrm>
            <a:off x="766763" y="4605832"/>
            <a:ext cx="4932874" cy="1702893"/>
          </a:xfrm>
          <a:prstGeom prst="roundRect">
            <a:avLst>
              <a:gd name="adj" fmla="val 12987"/>
            </a:avLst>
          </a:prstGeom>
          <a:solidFill>
            <a:srgbClr val="E4E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39AD15F3-3578-B29F-668A-8063B493997C}"/>
              </a:ext>
            </a:extLst>
          </p:cNvPr>
          <p:cNvGrpSpPr/>
          <p:nvPr/>
        </p:nvGrpSpPr>
        <p:grpSpPr>
          <a:xfrm>
            <a:off x="766763" y="1084217"/>
            <a:ext cx="1833149" cy="293000"/>
            <a:chOff x="766763" y="1084217"/>
            <a:chExt cx="1833149" cy="293000"/>
          </a:xfrm>
        </p:grpSpPr>
        <p:sp>
          <p:nvSpPr>
            <p:cNvPr id="11" name="テキスト ボックス 10">
              <a:extLst>
                <a:ext uri="{FF2B5EF4-FFF2-40B4-BE49-F238E27FC236}">
                  <a16:creationId xmlns:a16="http://schemas.microsoft.com/office/drawing/2014/main" id="{5D68BB12-0128-4643-F9FB-AB4BFEBCEC4D}"/>
                </a:ext>
              </a:extLst>
            </p:cNvPr>
            <p:cNvSpPr txBox="1"/>
            <p:nvPr/>
          </p:nvSpPr>
          <p:spPr>
            <a:xfrm>
              <a:off x="1058528" y="1084217"/>
              <a:ext cx="1541384"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Problem | </a:t>
              </a:r>
              <a:r>
                <a:rPr lang="ja-JP" altLang="en-US" sz="1400" b="1">
                  <a:solidFill>
                    <a:srgbClr val="0B3274"/>
                  </a:solidFill>
                  <a:latin typeface="Meiryo"/>
                  <a:ea typeface="Meiryo"/>
                </a:rPr>
                <a:t>課題感</a:t>
              </a:r>
              <a:endParaRPr lang="en-US" altLang="ja-JP" sz="1050">
                <a:latin typeface="Meiryo"/>
                <a:ea typeface="Meiryo"/>
              </a:endParaRPr>
            </a:p>
          </p:txBody>
        </p:sp>
        <p:pic>
          <p:nvPicPr>
            <p:cNvPr id="16" name="図 15" descr="黒い背景に白い文字が書いてある｜｜｜ｐ&#10;&#10;AI 生成コンテンツは誤りを含む可能性があります。">
              <a:extLst>
                <a:ext uri="{FF2B5EF4-FFF2-40B4-BE49-F238E27FC236}">
                  <a16:creationId xmlns:a16="http://schemas.microsoft.com/office/drawing/2014/main" id="{C48B05B9-B4AE-27C6-842E-5D7EEC5FAD78}"/>
                </a:ext>
              </a:extLst>
            </p:cNvPr>
            <p:cNvPicPr>
              <a:picLocks noChangeAspect="1"/>
            </p:cNvPicPr>
            <p:nvPr/>
          </p:nvPicPr>
          <p:blipFill>
            <a:blip r:embed="rId4"/>
            <a:stretch>
              <a:fillRect/>
            </a:stretch>
          </p:blipFill>
          <p:spPr>
            <a:xfrm>
              <a:off x="766763" y="1085117"/>
              <a:ext cx="292100" cy="292100"/>
            </a:xfrm>
            <a:prstGeom prst="rect">
              <a:avLst/>
            </a:prstGeom>
          </p:spPr>
        </p:pic>
      </p:grpSp>
      <p:sp>
        <p:nvSpPr>
          <p:cNvPr id="23" name="テキスト ボックス 22">
            <a:extLst>
              <a:ext uri="{FF2B5EF4-FFF2-40B4-BE49-F238E27FC236}">
                <a16:creationId xmlns:a16="http://schemas.microsoft.com/office/drawing/2014/main" id="{99AF3004-CEDD-0E2C-EAF5-05D189EF7785}"/>
              </a:ext>
            </a:extLst>
          </p:cNvPr>
          <p:cNvSpPr txBox="1"/>
          <p:nvPr/>
        </p:nvSpPr>
        <p:spPr>
          <a:xfrm>
            <a:off x="766763" y="1477928"/>
            <a:ext cx="4932874" cy="1067251"/>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latin typeface="Meiryo"/>
                <a:ea typeface="Meiryo"/>
              </a:rPr>
              <a:t>社内で実施しているコンサートの座席決定業務は、長年アナログ手作業で行われており、付箋での貼り替えや紙資料の照合など、非効率な運用が常態化していた。人件費・工数の負担が大きいため、システム化が急務だったものの、既存の参考事例や業務フローがない状態で、どのように設計すべきか明確な方向性が見えない状態だった。</a:t>
            </a:r>
          </a:p>
        </p:txBody>
      </p:sp>
      <p:grpSp>
        <p:nvGrpSpPr>
          <p:cNvPr id="32" name="グループ化 31">
            <a:extLst>
              <a:ext uri="{FF2B5EF4-FFF2-40B4-BE49-F238E27FC236}">
                <a16:creationId xmlns:a16="http://schemas.microsoft.com/office/drawing/2014/main" id="{E381D577-5BEA-77A6-1B65-3DB0302302CD}"/>
              </a:ext>
            </a:extLst>
          </p:cNvPr>
          <p:cNvGrpSpPr/>
          <p:nvPr/>
        </p:nvGrpSpPr>
        <p:grpSpPr>
          <a:xfrm>
            <a:off x="766428" y="2667161"/>
            <a:ext cx="2004107" cy="303231"/>
            <a:chOff x="766428" y="1607430"/>
            <a:chExt cx="2004107" cy="303231"/>
          </a:xfrm>
        </p:grpSpPr>
        <p:sp>
          <p:nvSpPr>
            <p:cNvPr id="26" name="テキスト ボックス 25">
              <a:extLst>
                <a:ext uri="{FF2B5EF4-FFF2-40B4-BE49-F238E27FC236}">
                  <a16:creationId xmlns:a16="http://schemas.microsoft.com/office/drawing/2014/main" id="{7F6FAE20-553C-EF31-08B9-AC4D777B0172}"/>
                </a:ext>
              </a:extLst>
            </p:cNvPr>
            <p:cNvSpPr txBox="1"/>
            <p:nvPr/>
          </p:nvSpPr>
          <p:spPr>
            <a:xfrm>
              <a:off x="1058528" y="1607430"/>
              <a:ext cx="1712007"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Solution | </a:t>
              </a:r>
              <a:r>
                <a:rPr lang="ja-JP" altLang="en-US" sz="1400" b="1">
                  <a:solidFill>
                    <a:srgbClr val="0B3274"/>
                  </a:solidFill>
                  <a:latin typeface="Meiryo"/>
                  <a:ea typeface="Meiryo"/>
                </a:rPr>
                <a:t>解決手段</a:t>
              </a:r>
              <a:endParaRPr lang="en-US" altLang="ja-JP" sz="1050">
                <a:latin typeface="Meiryo"/>
                <a:ea typeface="Meiryo"/>
              </a:endParaRPr>
            </a:p>
          </p:txBody>
        </p:sp>
        <p:pic>
          <p:nvPicPr>
            <p:cNvPr id="29" name="図 28" descr="アイコン&#10;&#10;AI 生成コンテンツは誤りを含む可能性があります。">
              <a:extLst>
                <a:ext uri="{FF2B5EF4-FFF2-40B4-BE49-F238E27FC236}">
                  <a16:creationId xmlns:a16="http://schemas.microsoft.com/office/drawing/2014/main" id="{56DCBCA7-272F-6985-2043-303B22677DBD}"/>
                </a:ext>
              </a:extLst>
            </p:cNvPr>
            <p:cNvPicPr>
              <a:picLocks noChangeAspect="1"/>
            </p:cNvPicPr>
            <p:nvPr/>
          </p:nvPicPr>
          <p:blipFill>
            <a:blip r:embed="rId5"/>
            <a:stretch>
              <a:fillRect/>
            </a:stretch>
          </p:blipFill>
          <p:spPr>
            <a:xfrm>
              <a:off x="766428" y="1618561"/>
              <a:ext cx="292100" cy="292100"/>
            </a:xfrm>
            <a:prstGeom prst="rect">
              <a:avLst/>
            </a:prstGeom>
          </p:spPr>
        </p:pic>
      </p:grpSp>
      <p:grpSp>
        <p:nvGrpSpPr>
          <p:cNvPr id="31" name="グループ化 30">
            <a:extLst>
              <a:ext uri="{FF2B5EF4-FFF2-40B4-BE49-F238E27FC236}">
                <a16:creationId xmlns:a16="http://schemas.microsoft.com/office/drawing/2014/main" id="{81DAE9C5-EF2F-D1CA-B4ED-845035863A81}"/>
              </a:ext>
            </a:extLst>
          </p:cNvPr>
          <p:cNvGrpSpPr/>
          <p:nvPr/>
        </p:nvGrpSpPr>
        <p:grpSpPr>
          <a:xfrm>
            <a:off x="1058528" y="4789968"/>
            <a:ext cx="1453750" cy="299626"/>
            <a:chOff x="766763" y="2021330"/>
            <a:chExt cx="1453750" cy="299626"/>
          </a:xfrm>
        </p:grpSpPr>
        <p:pic>
          <p:nvPicPr>
            <p:cNvPr id="20" name="図 19" descr="光, 挿絵 が含まれている画像&#10;&#10;AI 生成コンテンツは誤りを含む可能性があります。">
              <a:extLst>
                <a:ext uri="{FF2B5EF4-FFF2-40B4-BE49-F238E27FC236}">
                  <a16:creationId xmlns:a16="http://schemas.microsoft.com/office/drawing/2014/main" id="{D506CD75-DB72-6797-0687-3BF4B6A93986}"/>
                </a:ext>
              </a:extLst>
            </p:cNvPr>
            <p:cNvPicPr>
              <a:picLocks noChangeAspect="1"/>
            </p:cNvPicPr>
            <p:nvPr/>
          </p:nvPicPr>
          <p:blipFill>
            <a:blip r:embed="rId6"/>
            <a:stretch>
              <a:fillRect/>
            </a:stretch>
          </p:blipFill>
          <p:spPr>
            <a:xfrm>
              <a:off x="766763" y="2021330"/>
              <a:ext cx="292100" cy="292100"/>
            </a:xfrm>
            <a:prstGeom prst="rect">
              <a:avLst/>
            </a:prstGeom>
          </p:spPr>
        </p:pic>
        <p:sp>
          <p:nvSpPr>
            <p:cNvPr id="30" name="テキスト ボックス 29">
              <a:extLst>
                <a:ext uri="{FF2B5EF4-FFF2-40B4-BE49-F238E27FC236}">
                  <a16:creationId xmlns:a16="http://schemas.microsoft.com/office/drawing/2014/main" id="{9CAA7A4B-9D54-9B0F-C800-CA56AD9D28F2}"/>
                </a:ext>
              </a:extLst>
            </p:cNvPr>
            <p:cNvSpPr txBox="1"/>
            <p:nvPr/>
          </p:nvSpPr>
          <p:spPr>
            <a:xfrm>
              <a:off x="1058528" y="2027956"/>
              <a:ext cx="1161985"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Result | </a:t>
              </a:r>
              <a:r>
                <a:rPr lang="ja-JP" altLang="en-US" sz="1400" b="1">
                  <a:solidFill>
                    <a:srgbClr val="0B3274"/>
                  </a:solidFill>
                  <a:latin typeface="Meiryo"/>
                  <a:ea typeface="Meiryo"/>
                </a:rPr>
                <a:t>結果</a:t>
              </a:r>
              <a:endParaRPr lang="en-US" altLang="ja-JP" sz="1050">
                <a:latin typeface="Meiryo"/>
                <a:ea typeface="Meiryo"/>
              </a:endParaRPr>
            </a:p>
          </p:txBody>
        </p:sp>
      </p:grpSp>
      <p:sp>
        <p:nvSpPr>
          <p:cNvPr id="34" name="テキスト ボックス 33">
            <a:extLst>
              <a:ext uri="{FF2B5EF4-FFF2-40B4-BE49-F238E27FC236}">
                <a16:creationId xmlns:a16="http://schemas.microsoft.com/office/drawing/2014/main" id="{856CBA91-C47F-442A-AB96-686C9C295347}"/>
              </a:ext>
            </a:extLst>
          </p:cNvPr>
          <p:cNvSpPr txBox="1"/>
          <p:nvPr/>
        </p:nvSpPr>
        <p:spPr>
          <a:xfrm>
            <a:off x="766763" y="3076053"/>
            <a:ext cx="4932874" cy="1067251"/>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marL="171450" indent="-171450">
              <a:spcBef>
                <a:spcPts val="0"/>
              </a:spcBef>
              <a:buFont typeface="Wingdings" pitchFamily="2" charset="2"/>
              <a:buChar char="l"/>
            </a:pPr>
            <a:r>
              <a:rPr lang="ja-JP" altLang="en-US" sz="1050">
                <a:latin typeface="Meiryo"/>
                <a:ea typeface="Meiryo"/>
              </a:rPr>
              <a:t>ヒアリングとディスカッションを重ね、早期にワイヤーフレームを作成して認識を共有。</a:t>
            </a:r>
            <a:endParaRPr lang="en-US" altLang="ja-JP" sz="1050">
              <a:latin typeface="Meiryo"/>
              <a:ea typeface="Meiryo"/>
            </a:endParaRPr>
          </a:p>
          <a:p>
            <a:pPr marL="171450" indent="-171450">
              <a:spcBef>
                <a:spcPts val="0"/>
              </a:spcBef>
              <a:buFont typeface="Wingdings" pitchFamily="2" charset="2"/>
              <a:buChar char="l"/>
            </a:pPr>
            <a:r>
              <a:rPr lang="ja-JP" altLang="ja-JP" sz="1050">
                <a:latin typeface="Meiryo"/>
                <a:ea typeface="Meiryo"/>
              </a:rPr>
              <a:t>実装負担を抑えるため、</a:t>
            </a:r>
            <a:r>
              <a:rPr lang="en-US" altLang="ja-JP" sz="1050">
                <a:latin typeface="Meiryo"/>
                <a:ea typeface="Meiryo"/>
              </a:rPr>
              <a:t>CSS</a:t>
            </a:r>
            <a:r>
              <a:rPr lang="ja-JP" altLang="ja-JP" sz="1050">
                <a:latin typeface="Meiryo"/>
                <a:ea typeface="Meiryo"/>
              </a:rPr>
              <a:t>フレームワークを活用して効率的に画面を設計。</a:t>
            </a:r>
            <a:endParaRPr lang="en-US" altLang="ja-JP" sz="1050"/>
          </a:p>
          <a:p>
            <a:pPr marL="171450" indent="-171450">
              <a:spcBef>
                <a:spcPts val="0"/>
              </a:spcBef>
              <a:buFont typeface="Wingdings" pitchFamily="2" charset="2"/>
              <a:buChar char="l"/>
            </a:pPr>
            <a:r>
              <a:rPr lang="ja-JP" altLang="ja-JP" sz="1050">
                <a:latin typeface="Meiryo"/>
                <a:ea typeface="Meiryo"/>
              </a:rPr>
              <a:t>フレームワークで補えない箇所は柔軟にカスタマイズし、要件とコスト・納期のバランスを最適化。</a:t>
            </a:r>
            <a:endParaRPr lang="ja-JP" altLang="ja-JP" sz="1050"/>
          </a:p>
        </p:txBody>
      </p:sp>
      <p:sp>
        <p:nvSpPr>
          <p:cNvPr id="35" name="テキスト ボックス 34">
            <a:extLst>
              <a:ext uri="{FF2B5EF4-FFF2-40B4-BE49-F238E27FC236}">
                <a16:creationId xmlns:a16="http://schemas.microsoft.com/office/drawing/2014/main" id="{EC061F39-40B4-2EB1-F9E4-B90D85D7EAA5}"/>
              </a:ext>
            </a:extLst>
          </p:cNvPr>
          <p:cNvSpPr txBox="1"/>
          <p:nvPr/>
        </p:nvSpPr>
        <p:spPr>
          <a:xfrm>
            <a:off x="1103674" y="5169082"/>
            <a:ext cx="4259052"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marL="171450" indent="-171450">
              <a:spcBef>
                <a:spcPts val="0"/>
              </a:spcBef>
              <a:buFont typeface="Wingdings" pitchFamily="2" charset="2"/>
              <a:buChar char="l"/>
            </a:pPr>
            <a:r>
              <a:rPr lang="ja-JP" altLang="en-US" sz="1050">
                <a:solidFill>
                  <a:srgbClr val="FF544A"/>
                </a:solidFill>
                <a:latin typeface="Meiryo"/>
                <a:ea typeface="Meiryo"/>
              </a:rPr>
              <a:t>短期間で実用レベル</a:t>
            </a:r>
            <a:r>
              <a:rPr lang="ja-JP" altLang="en-US" sz="1050">
                <a:latin typeface="Meiryo"/>
                <a:ea typeface="Meiryo"/>
              </a:rPr>
              <a:t>のシステムを構築。</a:t>
            </a:r>
            <a:endParaRPr lang="en-US" altLang="ja-JP" sz="1000"/>
          </a:p>
          <a:p>
            <a:pPr marL="171450" indent="-171450">
              <a:spcBef>
                <a:spcPts val="0"/>
              </a:spcBef>
              <a:buFont typeface="Wingdings" pitchFamily="2" charset="2"/>
              <a:buChar char="l"/>
            </a:pPr>
            <a:r>
              <a:rPr lang="ja-JP" altLang="en-US" sz="1050">
                <a:latin typeface="Meiryo"/>
                <a:ea typeface="Meiryo"/>
              </a:rPr>
              <a:t>運用開始後は「問題なく使えており、業務負荷も大幅に減った」と高い評価を獲得。</a:t>
            </a:r>
            <a:endParaRPr lang="en-US" altLang="ja-JP" sz="1000"/>
          </a:p>
          <a:p>
            <a:pPr marL="171450" indent="-171450">
              <a:spcBef>
                <a:spcPts val="0"/>
              </a:spcBef>
              <a:buFont typeface="Wingdings" pitchFamily="2" charset="2"/>
              <a:buChar char="l"/>
            </a:pPr>
            <a:r>
              <a:rPr lang="ja-JP" altLang="en-US" sz="1050">
                <a:solidFill>
                  <a:srgbClr val="FF544A"/>
                </a:solidFill>
                <a:latin typeface="Meiryo"/>
                <a:ea typeface="Meiryo"/>
              </a:rPr>
              <a:t>現場作業の効率化</a:t>
            </a:r>
            <a:r>
              <a:rPr lang="ja-JP" altLang="en-US" sz="1050">
                <a:latin typeface="Meiryo"/>
                <a:ea typeface="Meiryo"/>
              </a:rPr>
              <a:t>と属人業務の削減を同時に実現した。</a:t>
            </a:r>
          </a:p>
        </p:txBody>
      </p:sp>
      <p:pic>
        <p:nvPicPr>
          <p:cNvPr id="4" name="図 3">
            <a:extLst>
              <a:ext uri="{FF2B5EF4-FFF2-40B4-BE49-F238E27FC236}">
                <a16:creationId xmlns:a16="http://schemas.microsoft.com/office/drawing/2014/main" id="{4312954F-DB62-68CA-74C3-116E307FAAFF}"/>
              </a:ext>
            </a:extLst>
          </p:cNvPr>
          <p:cNvPicPr>
            <a:picLocks noChangeAspect="1"/>
          </p:cNvPicPr>
          <p:nvPr/>
        </p:nvPicPr>
        <p:blipFill>
          <a:blip r:embed="rId7"/>
          <a:srcRect b="22324"/>
          <a:stretch>
            <a:fillRect/>
          </a:stretch>
        </p:blipFill>
        <p:spPr>
          <a:xfrm>
            <a:off x="6096000" y="1084217"/>
            <a:ext cx="5332375" cy="5224508"/>
          </a:xfrm>
          <a:prstGeom prst="rect">
            <a:avLst/>
          </a:prstGeom>
        </p:spPr>
      </p:pic>
    </p:spTree>
    <p:extLst>
      <p:ext uri="{BB962C8B-B14F-4D97-AF65-F5344CB8AC3E}">
        <p14:creationId xmlns:p14="http://schemas.microsoft.com/office/powerpoint/2010/main" val="2610458370"/>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77EFA-585C-7759-BBBB-B328E07023D6}"/>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B9CF1EEC-5AC0-ECA4-3627-08F587C41CCA}"/>
              </a:ext>
            </a:extLst>
          </p:cNvPr>
          <p:cNvSpPr txBox="1"/>
          <p:nvPr/>
        </p:nvSpPr>
        <p:spPr>
          <a:xfrm>
            <a:off x="945183" y="440633"/>
            <a:ext cx="7986161"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effectLst/>
                <a:latin typeface="Meiryo" panose="020B0604030504040204" pitchFamily="34" charset="-128"/>
                <a:ea typeface="Meiryo" panose="020B0604030504040204" pitchFamily="34" charset="-128"/>
              </a:rPr>
              <a:t>事例 </a:t>
            </a:r>
            <a:r>
              <a:rPr lang="en-US" altLang="ja-JP" sz="2000" b="1">
                <a:solidFill>
                  <a:srgbClr val="0B3274"/>
                </a:solidFill>
                <a:latin typeface="Meiryo" panose="020B0604030504040204" pitchFamily="34" charset="-128"/>
                <a:ea typeface="Meiryo" panose="020B0604030504040204" pitchFamily="34" charset="-128"/>
              </a:rPr>
              <a:t>― </a:t>
            </a:r>
            <a:r>
              <a:rPr lang="ja-JP" altLang="en-US" sz="2000" b="1">
                <a:solidFill>
                  <a:srgbClr val="0B3274"/>
                </a:solidFill>
                <a:latin typeface="Meiryo" panose="020B0604030504040204" pitchFamily="34" charset="-128"/>
                <a:ea typeface="Meiryo" panose="020B0604030504040204" pitchFamily="34" charset="-128"/>
              </a:rPr>
              <a:t>金融機関向けプロダクトの</a:t>
            </a:r>
            <a:r>
              <a:rPr lang="en-US" altLang="ja-JP" sz="2000" b="1">
                <a:solidFill>
                  <a:srgbClr val="0B3274"/>
                </a:solidFill>
                <a:latin typeface="Meiryo" panose="020B0604030504040204" pitchFamily="34" charset="-128"/>
                <a:ea typeface="Meiryo" panose="020B0604030504040204" pitchFamily="34" charset="-128"/>
              </a:rPr>
              <a:t>UI/UX</a:t>
            </a:r>
            <a:r>
              <a:rPr lang="ja-JP" altLang="en-US" sz="2000" b="1">
                <a:solidFill>
                  <a:srgbClr val="0B3274"/>
                </a:solidFill>
                <a:latin typeface="Meiryo" panose="020B0604030504040204" pitchFamily="34" charset="-128"/>
                <a:ea typeface="Meiryo" panose="020B0604030504040204" pitchFamily="34" charset="-128"/>
              </a:rPr>
              <a:t>デザイン改善プロジェクト</a:t>
            </a:r>
          </a:p>
        </p:txBody>
      </p:sp>
      <p:sp>
        <p:nvSpPr>
          <p:cNvPr id="2" name="角丸四角形 1">
            <a:extLst>
              <a:ext uri="{FF2B5EF4-FFF2-40B4-BE49-F238E27FC236}">
                <a16:creationId xmlns:a16="http://schemas.microsoft.com/office/drawing/2014/main" id="{58303ADF-E11A-B9BA-A15D-A66EF8DD5529}"/>
              </a:ext>
            </a:extLst>
          </p:cNvPr>
          <p:cNvSpPr/>
          <p:nvPr/>
        </p:nvSpPr>
        <p:spPr>
          <a:xfrm>
            <a:off x="766763" y="4605832"/>
            <a:ext cx="4932874" cy="1702893"/>
          </a:xfrm>
          <a:prstGeom prst="roundRect">
            <a:avLst>
              <a:gd name="adj" fmla="val 12987"/>
            </a:avLst>
          </a:prstGeom>
          <a:solidFill>
            <a:srgbClr val="E4E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5F9E41EC-E18B-8970-FF63-E26558298251}"/>
              </a:ext>
            </a:extLst>
          </p:cNvPr>
          <p:cNvGrpSpPr/>
          <p:nvPr/>
        </p:nvGrpSpPr>
        <p:grpSpPr>
          <a:xfrm>
            <a:off x="766763" y="1084217"/>
            <a:ext cx="1833149" cy="293000"/>
            <a:chOff x="766763" y="1084217"/>
            <a:chExt cx="1833149" cy="293000"/>
          </a:xfrm>
        </p:grpSpPr>
        <p:sp>
          <p:nvSpPr>
            <p:cNvPr id="11" name="テキスト ボックス 10">
              <a:extLst>
                <a:ext uri="{FF2B5EF4-FFF2-40B4-BE49-F238E27FC236}">
                  <a16:creationId xmlns:a16="http://schemas.microsoft.com/office/drawing/2014/main" id="{9281F756-7BFB-8B6F-1698-058B57AC8FCB}"/>
                </a:ext>
              </a:extLst>
            </p:cNvPr>
            <p:cNvSpPr txBox="1"/>
            <p:nvPr/>
          </p:nvSpPr>
          <p:spPr>
            <a:xfrm>
              <a:off x="1058528" y="1084217"/>
              <a:ext cx="1541384"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Problem | </a:t>
              </a:r>
              <a:r>
                <a:rPr lang="ja-JP" altLang="en-US" sz="1400" b="1">
                  <a:solidFill>
                    <a:srgbClr val="0B3274"/>
                  </a:solidFill>
                  <a:latin typeface="Meiryo"/>
                  <a:ea typeface="Meiryo"/>
                </a:rPr>
                <a:t>課題感</a:t>
              </a:r>
              <a:endParaRPr lang="en-US" altLang="ja-JP" sz="1050">
                <a:latin typeface="Meiryo"/>
                <a:ea typeface="Meiryo"/>
              </a:endParaRPr>
            </a:p>
          </p:txBody>
        </p:sp>
        <p:pic>
          <p:nvPicPr>
            <p:cNvPr id="16" name="図 15" descr="黒い背景に白い文字が書いてある｜｜｜ｐ&#10;&#10;AI 生成コンテンツは誤りを含む可能性があります。">
              <a:extLst>
                <a:ext uri="{FF2B5EF4-FFF2-40B4-BE49-F238E27FC236}">
                  <a16:creationId xmlns:a16="http://schemas.microsoft.com/office/drawing/2014/main" id="{537473B5-E229-A28B-26CD-F4DA3A2FE781}"/>
                </a:ext>
              </a:extLst>
            </p:cNvPr>
            <p:cNvPicPr>
              <a:picLocks noChangeAspect="1"/>
            </p:cNvPicPr>
            <p:nvPr/>
          </p:nvPicPr>
          <p:blipFill>
            <a:blip r:embed="rId3"/>
            <a:stretch>
              <a:fillRect/>
            </a:stretch>
          </p:blipFill>
          <p:spPr>
            <a:xfrm>
              <a:off x="766763" y="1085117"/>
              <a:ext cx="292100" cy="292100"/>
            </a:xfrm>
            <a:prstGeom prst="rect">
              <a:avLst/>
            </a:prstGeom>
          </p:spPr>
        </p:pic>
      </p:grpSp>
      <p:sp>
        <p:nvSpPr>
          <p:cNvPr id="23" name="テキスト ボックス 22">
            <a:extLst>
              <a:ext uri="{FF2B5EF4-FFF2-40B4-BE49-F238E27FC236}">
                <a16:creationId xmlns:a16="http://schemas.microsoft.com/office/drawing/2014/main" id="{5CA6CCB3-6549-F603-8089-9E4CE6B2BD2E}"/>
              </a:ext>
            </a:extLst>
          </p:cNvPr>
          <p:cNvSpPr txBox="1"/>
          <p:nvPr/>
        </p:nvSpPr>
        <p:spPr>
          <a:xfrm>
            <a:off x="766763" y="1477928"/>
            <a:ext cx="4932874" cy="1067251"/>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en-US" altLang="ja-JP" sz="1050">
                <a:latin typeface="Meiryo"/>
                <a:ea typeface="Meiryo"/>
              </a:rPr>
              <a:t>25</a:t>
            </a:r>
            <a:r>
              <a:rPr lang="ja-JP" altLang="en-US" sz="1050">
                <a:latin typeface="Meiryo"/>
                <a:ea typeface="Meiryo"/>
              </a:rPr>
              <a:t>年以上の歴史を持つ金融機関向けプロダクト「</a:t>
            </a:r>
            <a:r>
              <a:rPr lang="en-US" altLang="ja-JP" sz="1050" err="1">
                <a:latin typeface="Meiryo"/>
                <a:ea typeface="Meiryo"/>
              </a:rPr>
              <a:t>fcube</a:t>
            </a:r>
            <a:r>
              <a:rPr lang="ja-JP" altLang="en-US" sz="1050">
                <a:latin typeface="Meiryo"/>
                <a:ea typeface="Meiryo"/>
              </a:rPr>
              <a:t>」は、業務カバー率の高さと実用性で多くのユーザーに支持されてきた一方、</a:t>
            </a:r>
            <a:r>
              <a:rPr lang="en-US" altLang="ja-JP" sz="1050">
                <a:latin typeface="Meiryo"/>
                <a:ea typeface="Meiryo"/>
              </a:rPr>
              <a:t>UI/UX</a:t>
            </a:r>
            <a:r>
              <a:rPr lang="ja-JP" altLang="en-US" sz="1050">
                <a:latin typeface="Meiryo"/>
                <a:ea typeface="Meiryo"/>
              </a:rPr>
              <a:t>面では旧来構造のまま運用されていた。長期的な機能拡張により情報や導線が複雑化し、「使いやすさ」「わかりやすさ」「業務フローの変化への追従性」といった観点で課題が顕在化。ユーザーの操作性や体験価値を整理し直す必要がありました。</a:t>
            </a:r>
          </a:p>
        </p:txBody>
      </p:sp>
      <p:grpSp>
        <p:nvGrpSpPr>
          <p:cNvPr id="32" name="グループ化 31">
            <a:extLst>
              <a:ext uri="{FF2B5EF4-FFF2-40B4-BE49-F238E27FC236}">
                <a16:creationId xmlns:a16="http://schemas.microsoft.com/office/drawing/2014/main" id="{08701E49-0C8E-0A29-788A-6B1738DF62E4}"/>
              </a:ext>
            </a:extLst>
          </p:cNvPr>
          <p:cNvGrpSpPr/>
          <p:nvPr/>
        </p:nvGrpSpPr>
        <p:grpSpPr>
          <a:xfrm>
            <a:off x="766428" y="2804503"/>
            <a:ext cx="2004107" cy="303231"/>
            <a:chOff x="766428" y="1607430"/>
            <a:chExt cx="2004107" cy="303231"/>
          </a:xfrm>
        </p:grpSpPr>
        <p:sp>
          <p:nvSpPr>
            <p:cNvPr id="26" name="テキスト ボックス 25">
              <a:extLst>
                <a:ext uri="{FF2B5EF4-FFF2-40B4-BE49-F238E27FC236}">
                  <a16:creationId xmlns:a16="http://schemas.microsoft.com/office/drawing/2014/main" id="{454F0CD2-26BD-0D96-05A7-21E58920A278}"/>
                </a:ext>
              </a:extLst>
            </p:cNvPr>
            <p:cNvSpPr txBox="1"/>
            <p:nvPr/>
          </p:nvSpPr>
          <p:spPr>
            <a:xfrm>
              <a:off x="1058528" y="1607430"/>
              <a:ext cx="1712007"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Solution | </a:t>
              </a:r>
              <a:r>
                <a:rPr lang="ja-JP" altLang="en-US" sz="1400" b="1">
                  <a:solidFill>
                    <a:srgbClr val="0B3274"/>
                  </a:solidFill>
                  <a:latin typeface="Meiryo"/>
                  <a:ea typeface="Meiryo"/>
                </a:rPr>
                <a:t>解決手段</a:t>
              </a:r>
              <a:endParaRPr lang="en-US" altLang="ja-JP" sz="1050">
                <a:latin typeface="Meiryo"/>
                <a:ea typeface="Meiryo"/>
              </a:endParaRPr>
            </a:p>
          </p:txBody>
        </p:sp>
        <p:pic>
          <p:nvPicPr>
            <p:cNvPr id="29" name="図 28" descr="アイコン&#10;&#10;AI 生成コンテンツは誤りを含む可能性があります。">
              <a:extLst>
                <a:ext uri="{FF2B5EF4-FFF2-40B4-BE49-F238E27FC236}">
                  <a16:creationId xmlns:a16="http://schemas.microsoft.com/office/drawing/2014/main" id="{89917193-94E9-EFCD-2421-AD6818445A41}"/>
                </a:ext>
              </a:extLst>
            </p:cNvPr>
            <p:cNvPicPr>
              <a:picLocks noChangeAspect="1"/>
            </p:cNvPicPr>
            <p:nvPr/>
          </p:nvPicPr>
          <p:blipFill>
            <a:blip r:embed="rId4"/>
            <a:stretch>
              <a:fillRect/>
            </a:stretch>
          </p:blipFill>
          <p:spPr>
            <a:xfrm>
              <a:off x="766428" y="1618561"/>
              <a:ext cx="292100" cy="292100"/>
            </a:xfrm>
            <a:prstGeom prst="rect">
              <a:avLst/>
            </a:prstGeom>
          </p:spPr>
        </p:pic>
      </p:grpSp>
      <p:grpSp>
        <p:nvGrpSpPr>
          <p:cNvPr id="31" name="グループ化 30">
            <a:extLst>
              <a:ext uri="{FF2B5EF4-FFF2-40B4-BE49-F238E27FC236}">
                <a16:creationId xmlns:a16="http://schemas.microsoft.com/office/drawing/2014/main" id="{84A58245-053E-CC1A-2CDD-07C9F3712B72}"/>
              </a:ext>
            </a:extLst>
          </p:cNvPr>
          <p:cNvGrpSpPr/>
          <p:nvPr/>
        </p:nvGrpSpPr>
        <p:grpSpPr>
          <a:xfrm>
            <a:off x="1058528" y="4789968"/>
            <a:ext cx="1453750" cy="299626"/>
            <a:chOff x="766763" y="2021330"/>
            <a:chExt cx="1453750" cy="299626"/>
          </a:xfrm>
        </p:grpSpPr>
        <p:pic>
          <p:nvPicPr>
            <p:cNvPr id="20" name="図 19" descr="光, 挿絵 が含まれている画像&#10;&#10;AI 生成コンテンツは誤りを含む可能性があります。">
              <a:extLst>
                <a:ext uri="{FF2B5EF4-FFF2-40B4-BE49-F238E27FC236}">
                  <a16:creationId xmlns:a16="http://schemas.microsoft.com/office/drawing/2014/main" id="{1CDB9C9D-6D0F-07A5-153C-EF8A641F58C3}"/>
                </a:ext>
              </a:extLst>
            </p:cNvPr>
            <p:cNvPicPr>
              <a:picLocks noChangeAspect="1"/>
            </p:cNvPicPr>
            <p:nvPr/>
          </p:nvPicPr>
          <p:blipFill>
            <a:blip r:embed="rId5"/>
            <a:stretch>
              <a:fillRect/>
            </a:stretch>
          </p:blipFill>
          <p:spPr>
            <a:xfrm>
              <a:off x="766763" y="2021330"/>
              <a:ext cx="292100" cy="292100"/>
            </a:xfrm>
            <a:prstGeom prst="rect">
              <a:avLst/>
            </a:prstGeom>
          </p:spPr>
        </p:pic>
        <p:sp>
          <p:nvSpPr>
            <p:cNvPr id="30" name="テキスト ボックス 29">
              <a:extLst>
                <a:ext uri="{FF2B5EF4-FFF2-40B4-BE49-F238E27FC236}">
                  <a16:creationId xmlns:a16="http://schemas.microsoft.com/office/drawing/2014/main" id="{BE27D44F-91AD-7C16-A073-0262872B7F90}"/>
                </a:ext>
              </a:extLst>
            </p:cNvPr>
            <p:cNvSpPr txBox="1"/>
            <p:nvPr/>
          </p:nvSpPr>
          <p:spPr>
            <a:xfrm>
              <a:off x="1058528" y="2027956"/>
              <a:ext cx="1161985"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Result | </a:t>
              </a:r>
              <a:r>
                <a:rPr lang="ja-JP" altLang="en-US" sz="1400" b="1">
                  <a:solidFill>
                    <a:srgbClr val="0B3274"/>
                  </a:solidFill>
                  <a:latin typeface="Meiryo"/>
                  <a:ea typeface="Meiryo"/>
                </a:rPr>
                <a:t>結果</a:t>
              </a:r>
              <a:endParaRPr lang="en-US" altLang="ja-JP" sz="1050">
                <a:latin typeface="Meiryo"/>
                <a:ea typeface="Meiryo"/>
              </a:endParaRPr>
            </a:p>
          </p:txBody>
        </p:sp>
      </p:grpSp>
      <p:sp>
        <p:nvSpPr>
          <p:cNvPr id="34" name="テキスト ボックス 33">
            <a:extLst>
              <a:ext uri="{FF2B5EF4-FFF2-40B4-BE49-F238E27FC236}">
                <a16:creationId xmlns:a16="http://schemas.microsoft.com/office/drawing/2014/main" id="{3E2794E8-0E7B-2F96-A0AE-B5E99CC77EB2}"/>
              </a:ext>
            </a:extLst>
          </p:cNvPr>
          <p:cNvSpPr txBox="1"/>
          <p:nvPr/>
        </p:nvSpPr>
        <p:spPr>
          <a:xfrm>
            <a:off x="766763" y="3213395"/>
            <a:ext cx="4932874" cy="867196"/>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marL="171450" indent="-171450">
              <a:spcBef>
                <a:spcPts val="0"/>
              </a:spcBef>
              <a:buFont typeface="Wingdings" pitchFamily="2" charset="2"/>
              <a:buChar char="l"/>
            </a:pPr>
            <a:r>
              <a:rPr lang="ja-JP" altLang="en-US" sz="1050">
                <a:latin typeface="Meiryo"/>
                <a:ea typeface="Meiryo"/>
              </a:rPr>
              <a:t>業務フローからユーザー行動まで丁寧に把握し、一から設計を再構築。</a:t>
            </a:r>
            <a:endParaRPr lang="en-US" altLang="ja-JP" sz="1050">
              <a:latin typeface="Meiryo"/>
              <a:ea typeface="Meiryo"/>
            </a:endParaRPr>
          </a:p>
          <a:p>
            <a:pPr marL="171450" indent="-171450">
              <a:spcBef>
                <a:spcPts val="0"/>
              </a:spcBef>
              <a:buFont typeface="Wingdings,Sans-Serif" pitchFamily="2" charset="2"/>
              <a:buChar char="l"/>
            </a:pPr>
            <a:r>
              <a:rPr lang="ja-JP" altLang="ja-JP" sz="1100">
                <a:latin typeface="Meiryo"/>
                <a:ea typeface="Meiryo"/>
              </a:rPr>
              <a:t>顧客と密に連携し、ワンチーム体制で短期間に複雑な要件を整理・合意形成。</a:t>
            </a:r>
            <a:endParaRPr lang="en-US" altLang="ja-JP" sz="1100">
              <a:solidFill>
                <a:srgbClr val="000000"/>
              </a:solidFill>
              <a:ea typeface="Meiryo"/>
            </a:endParaRPr>
          </a:p>
          <a:p>
            <a:pPr marL="171450" indent="-171450">
              <a:spcBef>
                <a:spcPts val="0"/>
              </a:spcBef>
              <a:buFont typeface="Wingdings" pitchFamily="2" charset="2"/>
              <a:buChar char="l"/>
            </a:pPr>
            <a:r>
              <a:rPr lang="en-US" altLang="ja-JP" sz="1050">
                <a:latin typeface="Meiryo"/>
                <a:ea typeface="Meiryo"/>
              </a:rPr>
              <a:t>Figma</a:t>
            </a:r>
            <a:r>
              <a:rPr lang="ja-JP" altLang="en-US" sz="1050">
                <a:latin typeface="Meiryo"/>
                <a:ea typeface="Meiryo"/>
              </a:rPr>
              <a:t>によるモックアップを作り、利用者目線の要件を早期に可視化し、最適な動線を設計。</a:t>
            </a:r>
            <a:endParaRPr lang="ja-JP" altLang="en-US" sz="1050"/>
          </a:p>
        </p:txBody>
      </p:sp>
      <p:sp>
        <p:nvSpPr>
          <p:cNvPr id="35" name="テキスト ボックス 34">
            <a:extLst>
              <a:ext uri="{FF2B5EF4-FFF2-40B4-BE49-F238E27FC236}">
                <a16:creationId xmlns:a16="http://schemas.microsoft.com/office/drawing/2014/main" id="{87043A8A-9285-A14E-F111-741A251CDFE5}"/>
              </a:ext>
            </a:extLst>
          </p:cNvPr>
          <p:cNvSpPr txBox="1"/>
          <p:nvPr/>
        </p:nvSpPr>
        <p:spPr>
          <a:xfrm>
            <a:off x="1103674" y="5169082"/>
            <a:ext cx="4259052" cy="1067251"/>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marL="171450" indent="-171450">
              <a:spcBef>
                <a:spcPts val="0"/>
              </a:spcBef>
              <a:buFont typeface="Wingdings" pitchFamily="2" charset="2"/>
              <a:buChar char="l"/>
            </a:pPr>
            <a:r>
              <a:rPr lang="ja-JP" altLang="en-US" sz="1050">
                <a:solidFill>
                  <a:srgbClr val="FF544A"/>
                </a:solidFill>
                <a:latin typeface="Meiryo"/>
                <a:ea typeface="Meiryo"/>
              </a:rPr>
              <a:t>エンドユーザーの操作性・理解度が大幅に向上</a:t>
            </a:r>
            <a:r>
              <a:rPr lang="ja-JP" altLang="en-US" sz="1050">
                <a:latin typeface="Meiryo"/>
                <a:ea typeface="Meiryo"/>
              </a:rPr>
              <a:t>しリニューアル版は好評</a:t>
            </a:r>
            <a:endParaRPr lang="en-US" altLang="ja-JP" sz="1000">
              <a:latin typeface="Meiryo"/>
              <a:ea typeface="Meiryo"/>
            </a:endParaRPr>
          </a:p>
          <a:p>
            <a:pPr marL="171450" indent="-171450">
              <a:spcBef>
                <a:spcPts val="0"/>
              </a:spcBef>
              <a:buFont typeface="Wingdings" pitchFamily="2" charset="2"/>
              <a:buChar char="l"/>
            </a:pPr>
            <a:r>
              <a:rPr lang="ja-JP" altLang="ja-JP" sz="1050">
                <a:latin typeface="Meiryo"/>
                <a:ea typeface="Meiryo"/>
              </a:rPr>
              <a:t>デザインシステムのベースとなるコンポーネント設計・ガイドラインを整備</a:t>
            </a:r>
            <a:r>
              <a:rPr lang="ja-JP" altLang="en-US" sz="1050">
                <a:latin typeface="Meiryo"/>
                <a:ea typeface="Meiryo"/>
              </a:rPr>
              <a:t>したことで、顧客内で追加機能や設計も対応できる状態に</a:t>
            </a:r>
          </a:p>
          <a:p>
            <a:pPr marL="171450" indent="-171450">
              <a:spcBef>
                <a:spcPts val="0"/>
              </a:spcBef>
              <a:buFont typeface="Wingdings" pitchFamily="2" charset="2"/>
              <a:buChar char="l"/>
            </a:pPr>
            <a:endParaRPr lang="ja-JP" altLang="en-US" sz="1050">
              <a:latin typeface="Meiryo"/>
              <a:ea typeface="Meiryo"/>
            </a:endParaRPr>
          </a:p>
        </p:txBody>
      </p:sp>
      <p:sp>
        <p:nvSpPr>
          <p:cNvPr id="4" name="テキスト ボックス 3">
            <a:extLst>
              <a:ext uri="{FF2B5EF4-FFF2-40B4-BE49-F238E27FC236}">
                <a16:creationId xmlns:a16="http://schemas.microsoft.com/office/drawing/2014/main" id="{1B199B7C-CB2F-7D9D-8C28-B746E2F1EF3A}"/>
              </a:ext>
            </a:extLst>
          </p:cNvPr>
          <p:cNvSpPr txBox="1"/>
          <p:nvPr/>
        </p:nvSpPr>
        <p:spPr>
          <a:xfrm>
            <a:off x="4837256" y="737251"/>
            <a:ext cx="4204421" cy="307777"/>
          </a:xfrm>
          <a:prstGeom prst="rect">
            <a:avLst/>
          </a:prstGeom>
          <a:noFill/>
        </p:spPr>
        <p:txBody>
          <a:bodyPr wrap="none">
            <a:spAutoFit/>
          </a:bodyPr>
          <a:lstStyle/>
          <a:p>
            <a:r>
              <a:rPr lang="ja-JP" altLang="en-US" sz="1400">
                <a:solidFill>
                  <a:srgbClr val="0B3274"/>
                </a:solidFill>
                <a:latin typeface="Meiryo"/>
                <a:ea typeface="Meiryo"/>
              </a:rPr>
              <a:t>（</a:t>
            </a:r>
            <a:r>
              <a:rPr lang="en-US" altLang="ja-JP" sz="1400">
                <a:solidFill>
                  <a:srgbClr val="0B3274"/>
                </a:solidFill>
                <a:latin typeface="Meiryo"/>
                <a:ea typeface="Meiryo"/>
              </a:rPr>
              <a:t>SFA, CRM, コンタクトセンター管理システム</a:t>
            </a:r>
            <a:r>
              <a:rPr lang="ja-JP" altLang="en-US" sz="1400">
                <a:solidFill>
                  <a:srgbClr val="0B3274"/>
                </a:solidFill>
                <a:latin typeface="Meiryo"/>
                <a:ea typeface="Meiryo"/>
              </a:rPr>
              <a:t>）</a:t>
            </a:r>
            <a:endParaRPr lang="ja-JP" altLang="en-US" sz="1400"/>
          </a:p>
        </p:txBody>
      </p:sp>
      <p:pic>
        <p:nvPicPr>
          <p:cNvPr id="14" name="図 13" descr="グラフィカル ユーザー インターフェイス, アプリケーション&#10;&#10;AI 生成コンテンツは誤りを含む可能性があります。">
            <a:extLst>
              <a:ext uri="{FF2B5EF4-FFF2-40B4-BE49-F238E27FC236}">
                <a16:creationId xmlns:a16="http://schemas.microsoft.com/office/drawing/2014/main" id="{4350E7D8-BD86-B74F-93E0-07AA001028A0}"/>
              </a:ext>
            </a:extLst>
          </p:cNvPr>
          <p:cNvPicPr>
            <a:picLocks noChangeAspect="1"/>
          </p:cNvPicPr>
          <p:nvPr/>
        </p:nvPicPr>
        <p:blipFill>
          <a:blip r:embed="rId6"/>
          <a:srcRect b="13578"/>
          <a:stretch>
            <a:fillRect/>
          </a:stretch>
        </p:blipFill>
        <p:spPr>
          <a:xfrm>
            <a:off x="6096000" y="1084217"/>
            <a:ext cx="5329238" cy="5224508"/>
          </a:xfrm>
          <a:prstGeom prst="rect">
            <a:avLst/>
          </a:prstGeom>
        </p:spPr>
      </p:pic>
    </p:spTree>
    <p:extLst>
      <p:ext uri="{BB962C8B-B14F-4D97-AF65-F5344CB8AC3E}">
        <p14:creationId xmlns:p14="http://schemas.microsoft.com/office/powerpoint/2010/main" val="2827500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9C3EA-C623-E1BD-989A-4BD3AE86942F}"/>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B00F7A6-A5D0-A4DC-E69B-53FE0AE0BF45}"/>
              </a:ext>
            </a:extLst>
          </p:cNvPr>
          <p:cNvSpPr txBox="1"/>
          <p:nvPr/>
        </p:nvSpPr>
        <p:spPr>
          <a:xfrm>
            <a:off x="617023" y="3148923"/>
            <a:ext cx="487313" cy="560153"/>
          </a:xfrm>
          <a:prstGeom prst="rect">
            <a:avLst/>
          </a:prstGeom>
          <a:noFill/>
        </p:spPr>
        <p:txBody>
          <a:bodyPr wrap="none" lIns="0" tIns="0" rIns="0" bIns="0" rtlCol="0" anchor="t">
            <a:spAutoFit/>
          </a:bodyPr>
          <a:lstStyle/>
          <a:p>
            <a:pPr>
              <a:lnSpc>
                <a:spcPct val="140000"/>
              </a:lnSpc>
            </a:pPr>
            <a:r>
              <a:rPr lang="en-US" altLang="ja-JP" sz="2800" b="1">
                <a:solidFill>
                  <a:schemeClr val="bg1"/>
                </a:solidFill>
                <a:latin typeface="Meiryo"/>
                <a:ea typeface="Meiryo"/>
              </a:rPr>
              <a:t>01</a:t>
            </a:r>
            <a:endParaRPr kumimoji="1" lang="ja-JP" altLang="en-US" sz="2800" b="1" i="0">
              <a:solidFill>
                <a:schemeClr val="bg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93581B14-FAE3-FD7E-31D5-E791C43BB8D8}"/>
              </a:ext>
            </a:extLst>
          </p:cNvPr>
          <p:cNvSpPr txBox="1"/>
          <p:nvPr/>
        </p:nvSpPr>
        <p:spPr>
          <a:xfrm>
            <a:off x="3216033" y="2819904"/>
            <a:ext cx="1641475" cy="603242"/>
          </a:xfrm>
          <a:prstGeom prst="rect">
            <a:avLst/>
          </a:prstGeom>
          <a:noFill/>
        </p:spPr>
        <p:txBody>
          <a:bodyPr wrap="none" lIns="0" tIns="0" rIns="0" bIns="0" rtlCol="0" anchor="t">
            <a:spAutoFit/>
          </a:bodyPr>
          <a:lstStyle/>
          <a:p>
            <a:pPr>
              <a:lnSpc>
                <a:spcPct val="130000"/>
              </a:lnSpc>
            </a:pPr>
            <a:r>
              <a:rPr lang="ja-JP" altLang="en-US" sz="3200" b="1">
                <a:solidFill>
                  <a:srgbClr val="1A1A1A"/>
                </a:solidFill>
                <a:latin typeface="Meiryo" panose="020B0604030504040204" pitchFamily="34" charset="-128"/>
                <a:ea typeface="Meiryo" panose="020B0604030504040204" pitchFamily="34" charset="-128"/>
              </a:rPr>
              <a:t>組織概要</a:t>
            </a:r>
            <a:endParaRPr lang="ja-JP" altLang="en-US" sz="3200" b="1" i="0">
              <a:solidFill>
                <a:srgbClr val="1A1A1A"/>
              </a:solidFill>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EA969DAF-5057-27D6-19B8-83A198511D90}"/>
              </a:ext>
            </a:extLst>
          </p:cNvPr>
          <p:cNvSpPr txBox="1"/>
          <p:nvPr/>
        </p:nvSpPr>
        <p:spPr>
          <a:xfrm>
            <a:off x="3216033" y="3539432"/>
            <a:ext cx="4103688" cy="301621"/>
          </a:xfrm>
          <a:prstGeom prst="rect">
            <a:avLst/>
          </a:prstGeom>
          <a:noFill/>
        </p:spPr>
        <p:txBody>
          <a:bodyPr wrap="none" lIns="0" tIns="0" rIns="0" bIns="0" rtlCol="0" anchor="t">
            <a:spAutoFit/>
          </a:bodyPr>
          <a:lstStyle/>
          <a:p>
            <a:pPr marL="0" marR="0" lvl="0" indent="0" algn="l" defTabSz="914146">
              <a:lnSpc>
                <a:spcPct val="130000"/>
              </a:lnSpc>
              <a:spcBef>
                <a:spcPts val="0"/>
              </a:spcBef>
              <a:spcAft>
                <a:spcPts val="0"/>
              </a:spcAft>
              <a:buNone/>
              <a:tabLst/>
              <a:defRPr/>
            </a:pPr>
            <a:r>
              <a:rPr lang="ja-JP" altLang="en-US" sz="1600">
                <a:solidFill>
                  <a:srgbClr val="1A1A1A"/>
                </a:solidFill>
                <a:latin typeface="Meiryo"/>
                <a:ea typeface="Meiryo"/>
              </a:rPr>
              <a:t>組織の特長や強みについてご説明いたします</a:t>
            </a:r>
          </a:p>
        </p:txBody>
      </p:sp>
    </p:spTree>
    <p:extLst>
      <p:ext uri="{BB962C8B-B14F-4D97-AF65-F5344CB8AC3E}">
        <p14:creationId xmlns:p14="http://schemas.microsoft.com/office/powerpoint/2010/main" val="310710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C265A-9378-7F32-E8B5-8490D28B656E}"/>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2B5E4C06-FC3E-41B3-9687-F8E3907556C2}"/>
              </a:ext>
            </a:extLst>
          </p:cNvPr>
          <p:cNvSpPr txBox="1"/>
          <p:nvPr/>
        </p:nvSpPr>
        <p:spPr>
          <a:xfrm>
            <a:off x="945183" y="440633"/>
            <a:ext cx="8080097"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effectLst/>
                <a:latin typeface="Meiryo" panose="020B0604030504040204" pitchFamily="34" charset="-128"/>
                <a:ea typeface="Meiryo" panose="020B0604030504040204" pitchFamily="34" charset="-128"/>
              </a:rPr>
              <a:t>事例 </a:t>
            </a:r>
            <a:r>
              <a:rPr lang="en-US" altLang="ja-JP" sz="2000" b="1">
                <a:solidFill>
                  <a:srgbClr val="0B3274"/>
                </a:solidFill>
                <a:latin typeface="Meiryo" panose="020B0604030504040204" pitchFamily="34" charset="-128"/>
                <a:ea typeface="Meiryo" panose="020B0604030504040204" pitchFamily="34" charset="-128"/>
              </a:rPr>
              <a:t>―</a:t>
            </a:r>
            <a:r>
              <a:rPr lang="ja-JP" altLang="en-US" sz="2000" b="1">
                <a:solidFill>
                  <a:srgbClr val="0B3274"/>
                </a:solidFill>
                <a:latin typeface="Meiryo" panose="020B0604030504040204" pitchFamily="34" charset="-128"/>
                <a:ea typeface="Meiryo" panose="020B0604030504040204" pitchFamily="34" charset="-128"/>
              </a:rPr>
              <a:t> </a:t>
            </a:r>
            <a:r>
              <a:rPr lang="en-US" altLang="ja-JP" sz="2000" b="1">
                <a:solidFill>
                  <a:srgbClr val="0B3274"/>
                </a:solidFill>
                <a:latin typeface="Meiryo" panose="020B0604030504040204" pitchFamily="34" charset="-128"/>
                <a:ea typeface="Meiryo" panose="020B0604030504040204" pitchFamily="34" charset="-128"/>
              </a:rPr>
              <a:t>DX</a:t>
            </a:r>
            <a:r>
              <a:rPr lang="ja-JP" altLang="en-US" sz="2000" b="1">
                <a:solidFill>
                  <a:srgbClr val="0B3274"/>
                </a:solidFill>
                <a:latin typeface="Meiryo" panose="020B0604030504040204" pitchFamily="34" charset="-128"/>
                <a:ea typeface="Meiryo" panose="020B0604030504040204" pitchFamily="34" charset="-128"/>
              </a:rPr>
              <a:t>化プロジェクトの一環 農場管理システムプロトタイプ制作</a:t>
            </a:r>
          </a:p>
        </p:txBody>
      </p:sp>
      <p:sp>
        <p:nvSpPr>
          <p:cNvPr id="2" name="角丸四角形 1">
            <a:extLst>
              <a:ext uri="{FF2B5EF4-FFF2-40B4-BE49-F238E27FC236}">
                <a16:creationId xmlns:a16="http://schemas.microsoft.com/office/drawing/2014/main" id="{FAB46D92-798E-97C8-57C4-6E1E32C7051D}"/>
              </a:ext>
            </a:extLst>
          </p:cNvPr>
          <p:cNvSpPr/>
          <p:nvPr/>
        </p:nvSpPr>
        <p:spPr>
          <a:xfrm>
            <a:off x="766763" y="4605832"/>
            <a:ext cx="4932874" cy="1702893"/>
          </a:xfrm>
          <a:prstGeom prst="roundRect">
            <a:avLst>
              <a:gd name="adj" fmla="val 12987"/>
            </a:avLst>
          </a:prstGeom>
          <a:solidFill>
            <a:srgbClr val="E4E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A88A1D7A-06FC-BF80-27E7-214B20451A37}"/>
              </a:ext>
            </a:extLst>
          </p:cNvPr>
          <p:cNvGrpSpPr/>
          <p:nvPr/>
        </p:nvGrpSpPr>
        <p:grpSpPr>
          <a:xfrm>
            <a:off x="766763" y="1084217"/>
            <a:ext cx="1833149" cy="293000"/>
            <a:chOff x="766763" y="1084217"/>
            <a:chExt cx="1833149" cy="293000"/>
          </a:xfrm>
        </p:grpSpPr>
        <p:sp>
          <p:nvSpPr>
            <p:cNvPr id="11" name="テキスト ボックス 10">
              <a:extLst>
                <a:ext uri="{FF2B5EF4-FFF2-40B4-BE49-F238E27FC236}">
                  <a16:creationId xmlns:a16="http://schemas.microsoft.com/office/drawing/2014/main" id="{E48573EF-28D5-ABB3-9432-9EC9E804CAD1}"/>
                </a:ext>
              </a:extLst>
            </p:cNvPr>
            <p:cNvSpPr txBox="1"/>
            <p:nvPr/>
          </p:nvSpPr>
          <p:spPr>
            <a:xfrm>
              <a:off x="1058528" y="1084217"/>
              <a:ext cx="1541384"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Problem | </a:t>
              </a:r>
              <a:r>
                <a:rPr lang="ja-JP" altLang="en-US" sz="1400" b="1">
                  <a:solidFill>
                    <a:srgbClr val="0B3274"/>
                  </a:solidFill>
                  <a:latin typeface="Meiryo"/>
                  <a:ea typeface="Meiryo"/>
                </a:rPr>
                <a:t>課題感</a:t>
              </a:r>
              <a:endParaRPr lang="en-US" altLang="ja-JP" sz="1050">
                <a:latin typeface="Meiryo"/>
                <a:ea typeface="Meiryo"/>
              </a:endParaRPr>
            </a:p>
          </p:txBody>
        </p:sp>
        <p:pic>
          <p:nvPicPr>
            <p:cNvPr id="16" name="図 15" descr="黒い背景に白い文字が書いてある｜｜｜ｐ&#10;&#10;AI 生成コンテンツは誤りを含む可能性があります。">
              <a:extLst>
                <a:ext uri="{FF2B5EF4-FFF2-40B4-BE49-F238E27FC236}">
                  <a16:creationId xmlns:a16="http://schemas.microsoft.com/office/drawing/2014/main" id="{EF36150A-E7C7-A20E-5953-8516E7B9C6E4}"/>
                </a:ext>
              </a:extLst>
            </p:cNvPr>
            <p:cNvPicPr>
              <a:picLocks noChangeAspect="1"/>
            </p:cNvPicPr>
            <p:nvPr/>
          </p:nvPicPr>
          <p:blipFill>
            <a:blip r:embed="rId3"/>
            <a:stretch>
              <a:fillRect/>
            </a:stretch>
          </p:blipFill>
          <p:spPr>
            <a:xfrm>
              <a:off x="766763" y="1085117"/>
              <a:ext cx="292100" cy="292100"/>
            </a:xfrm>
            <a:prstGeom prst="rect">
              <a:avLst/>
            </a:prstGeom>
          </p:spPr>
        </p:pic>
      </p:grpSp>
      <p:sp>
        <p:nvSpPr>
          <p:cNvPr id="23" name="テキスト ボックス 22">
            <a:extLst>
              <a:ext uri="{FF2B5EF4-FFF2-40B4-BE49-F238E27FC236}">
                <a16:creationId xmlns:a16="http://schemas.microsoft.com/office/drawing/2014/main" id="{ED9B44EF-70B4-3F43-9165-93AD79E97C7B}"/>
              </a:ext>
            </a:extLst>
          </p:cNvPr>
          <p:cNvSpPr txBox="1"/>
          <p:nvPr/>
        </p:nvSpPr>
        <p:spPr>
          <a:xfrm>
            <a:off x="766763" y="1477928"/>
            <a:ext cx="4932874" cy="1277308"/>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latin typeface="Meiryo"/>
                <a:ea typeface="Meiryo"/>
              </a:rPr>
              <a:t>クライアント社内の</a:t>
            </a:r>
            <a:r>
              <a:rPr lang="en-US" altLang="ja-JP" sz="1050">
                <a:latin typeface="Meiryo"/>
                <a:ea typeface="Meiryo"/>
              </a:rPr>
              <a:t>DX</a:t>
            </a:r>
            <a:r>
              <a:rPr lang="ja-JP" altLang="en-US" sz="1050">
                <a:latin typeface="Meiryo"/>
                <a:ea typeface="Meiryo"/>
              </a:rPr>
              <a:t>化を推進する中で、老朽化したレガシーシステムのリニューアル案が浮上。操作性・視認性の低さから利用が減少しており、クラウド</a:t>
            </a:r>
            <a:r>
              <a:rPr lang="en-US" altLang="ja-JP" sz="1050">
                <a:latin typeface="Meiryo"/>
                <a:ea typeface="Meiryo"/>
              </a:rPr>
              <a:t>SaaS</a:t>
            </a:r>
            <a:r>
              <a:rPr lang="ja-JP" altLang="en-US" sz="1050">
                <a:latin typeface="Meiryo"/>
                <a:ea typeface="Meiryo"/>
              </a:rPr>
              <a:t>化による再構築が求められていた。</a:t>
            </a:r>
            <a:br>
              <a:rPr lang="ja-JP" altLang="en-US" sz="1050">
                <a:latin typeface="Meiryo"/>
                <a:ea typeface="Meiryo"/>
              </a:rPr>
            </a:br>
            <a:r>
              <a:rPr lang="ja-JP" altLang="en-US" sz="1050">
                <a:latin typeface="Meiryo"/>
                <a:ea typeface="Meiryo"/>
              </a:rPr>
              <a:t>しかし要件が明確でなく、どのように検討・進行すべきかが課題となっていた。また、本格開発の予算策定に向けた効果検証として、まずはプロトタイプを通じて方向性を確認する必要があった。</a:t>
            </a:r>
          </a:p>
        </p:txBody>
      </p:sp>
      <p:grpSp>
        <p:nvGrpSpPr>
          <p:cNvPr id="32" name="グループ化 31">
            <a:extLst>
              <a:ext uri="{FF2B5EF4-FFF2-40B4-BE49-F238E27FC236}">
                <a16:creationId xmlns:a16="http://schemas.microsoft.com/office/drawing/2014/main" id="{D200E406-9938-4409-0242-6B2197DB498A}"/>
              </a:ext>
            </a:extLst>
          </p:cNvPr>
          <p:cNvGrpSpPr/>
          <p:nvPr/>
        </p:nvGrpSpPr>
        <p:grpSpPr>
          <a:xfrm>
            <a:off x="766428" y="3047491"/>
            <a:ext cx="2004107" cy="303231"/>
            <a:chOff x="766428" y="1607430"/>
            <a:chExt cx="2004107" cy="303231"/>
          </a:xfrm>
        </p:grpSpPr>
        <p:sp>
          <p:nvSpPr>
            <p:cNvPr id="26" name="テキスト ボックス 25">
              <a:extLst>
                <a:ext uri="{FF2B5EF4-FFF2-40B4-BE49-F238E27FC236}">
                  <a16:creationId xmlns:a16="http://schemas.microsoft.com/office/drawing/2014/main" id="{EB8DDCEA-6F5C-CECC-D134-7D3F99F234F0}"/>
                </a:ext>
              </a:extLst>
            </p:cNvPr>
            <p:cNvSpPr txBox="1"/>
            <p:nvPr/>
          </p:nvSpPr>
          <p:spPr>
            <a:xfrm>
              <a:off x="1058528" y="1607430"/>
              <a:ext cx="1712007"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Solution | </a:t>
              </a:r>
              <a:r>
                <a:rPr lang="ja-JP" altLang="en-US" sz="1400" b="1">
                  <a:solidFill>
                    <a:srgbClr val="0B3274"/>
                  </a:solidFill>
                  <a:latin typeface="Meiryo"/>
                  <a:ea typeface="Meiryo"/>
                </a:rPr>
                <a:t>解決手段</a:t>
              </a:r>
              <a:endParaRPr lang="en-US" altLang="ja-JP" sz="1050">
                <a:latin typeface="Meiryo"/>
                <a:ea typeface="Meiryo"/>
              </a:endParaRPr>
            </a:p>
          </p:txBody>
        </p:sp>
        <p:pic>
          <p:nvPicPr>
            <p:cNvPr id="29" name="図 28" descr="アイコン&#10;&#10;AI 生成コンテンツは誤りを含む可能性があります。">
              <a:extLst>
                <a:ext uri="{FF2B5EF4-FFF2-40B4-BE49-F238E27FC236}">
                  <a16:creationId xmlns:a16="http://schemas.microsoft.com/office/drawing/2014/main" id="{309A2A0C-059F-C722-6287-4522CC2BC979}"/>
                </a:ext>
              </a:extLst>
            </p:cNvPr>
            <p:cNvPicPr>
              <a:picLocks noChangeAspect="1"/>
            </p:cNvPicPr>
            <p:nvPr/>
          </p:nvPicPr>
          <p:blipFill>
            <a:blip r:embed="rId4"/>
            <a:stretch>
              <a:fillRect/>
            </a:stretch>
          </p:blipFill>
          <p:spPr>
            <a:xfrm>
              <a:off x="766428" y="1618561"/>
              <a:ext cx="292100" cy="292100"/>
            </a:xfrm>
            <a:prstGeom prst="rect">
              <a:avLst/>
            </a:prstGeom>
          </p:spPr>
        </p:pic>
      </p:grpSp>
      <p:grpSp>
        <p:nvGrpSpPr>
          <p:cNvPr id="31" name="グループ化 30">
            <a:extLst>
              <a:ext uri="{FF2B5EF4-FFF2-40B4-BE49-F238E27FC236}">
                <a16:creationId xmlns:a16="http://schemas.microsoft.com/office/drawing/2014/main" id="{CBDECD68-DD72-C435-BDFE-F53A8CED9B05}"/>
              </a:ext>
            </a:extLst>
          </p:cNvPr>
          <p:cNvGrpSpPr/>
          <p:nvPr/>
        </p:nvGrpSpPr>
        <p:grpSpPr>
          <a:xfrm>
            <a:off x="1058528" y="4789968"/>
            <a:ext cx="1453750" cy="299626"/>
            <a:chOff x="766763" y="2021330"/>
            <a:chExt cx="1453750" cy="299626"/>
          </a:xfrm>
        </p:grpSpPr>
        <p:pic>
          <p:nvPicPr>
            <p:cNvPr id="20" name="図 19" descr="光, 挿絵 が含まれている画像&#10;&#10;AI 生成コンテンツは誤りを含む可能性があります。">
              <a:extLst>
                <a:ext uri="{FF2B5EF4-FFF2-40B4-BE49-F238E27FC236}">
                  <a16:creationId xmlns:a16="http://schemas.microsoft.com/office/drawing/2014/main" id="{97D0CD31-FCA5-6AD6-A373-DC42480339FF}"/>
                </a:ext>
              </a:extLst>
            </p:cNvPr>
            <p:cNvPicPr>
              <a:picLocks noChangeAspect="1"/>
            </p:cNvPicPr>
            <p:nvPr/>
          </p:nvPicPr>
          <p:blipFill>
            <a:blip r:embed="rId5"/>
            <a:stretch>
              <a:fillRect/>
            </a:stretch>
          </p:blipFill>
          <p:spPr>
            <a:xfrm>
              <a:off x="766763" y="2021330"/>
              <a:ext cx="292100" cy="292100"/>
            </a:xfrm>
            <a:prstGeom prst="rect">
              <a:avLst/>
            </a:prstGeom>
          </p:spPr>
        </p:pic>
        <p:sp>
          <p:nvSpPr>
            <p:cNvPr id="30" name="テキスト ボックス 29">
              <a:extLst>
                <a:ext uri="{FF2B5EF4-FFF2-40B4-BE49-F238E27FC236}">
                  <a16:creationId xmlns:a16="http://schemas.microsoft.com/office/drawing/2014/main" id="{26CE198D-CCBF-CC96-86B0-B26B8475087A}"/>
                </a:ext>
              </a:extLst>
            </p:cNvPr>
            <p:cNvSpPr txBox="1"/>
            <p:nvPr/>
          </p:nvSpPr>
          <p:spPr>
            <a:xfrm>
              <a:off x="1058528" y="2027956"/>
              <a:ext cx="1161985"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Result | </a:t>
              </a:r>
              <a:r>
                <a:rPr lang="ja-JP" altLang="en-US" sz="1400" b="1">
                  <a:solidFill>
                    <a:srgbClr val="0B3274"/>
                  </a:solidFill>
                  <a:latin typeface="Meiryo"/>
                  <a:ea typeface="Meiryo"/>
                </a:rPr>
                <a:t>結果</a:t>
              </a:r>
              <a:endParaRPr lang="en-US" altLang="ja-JP" sz="1050">
                <a:latin typeface="Meiryo"/>
                <a:ea typeface="Meiryo"/>
              </a:endParaRPr>
            </a:p>
          </p:txBody>
        </p:sp>
      </p:grpSp>
      <p:sp>
        <p:nvSpPr>
          <p:cNvPr id="34" name="テキスト ボックス 33">
            <a:extLst>
              <a:ext uri="{FF2B5EF4-FFF2-40B4-BE49-F238E27FC236}">
                <a16:creationId xmlns:a16="http://schemas.microsoft.com/office/drawing/2014/main" id="{12B97D84-E1AF-8EB0-660B-E6AE93AB1364}"/>
              </a:ext>
            </a:extLst>
          </p:cNvPr>
          <p:cNvSpPr txBox="1"/>
          <p:nvPr/>
        </p:nvSpPr>
        <p:spPr>
          <a:xfrm>
            <a:off x="766763" y="3456383"/>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marL="171450" indent="-171450">
              <a:buFont typeface="Wingdings" pitchFamily="2" charset="2"/>
              <a:buChar char="l"/>
            </a:pPr>
            <a:r>
              <a:rPr lang="ja-JP" altLang="en-US" sz="1050">
                <a:latin typeface="Meiryo"/>
                <a:ea typeface="Meiryo"/>
              </a:rPr>
              <a:t>現行システムの構造や課題をヒアリングを通じて丁寧に把握。</a:t>
            </a:r>
            <a:endParaRPr lang="en-US" altLang="ja-JP" sz="1050">
              <a:latin typeface="Meiryo"/>
              <a:ea typeface="Meiryo"/>
            </a:endParaRPr>
          </a:p>
          <a:p>
            <a:pPr marL="171450" indent="-171450">
              <a:spcBef>
                <a:spcPts val="0"/>
              </a:spcBef>
              <a:buFont typeface="Wingdings" pitchFamily="2" charset="2"/>
              <a:buChar char="l"/>
            </a:pPr>
            <a:r>
              <a:rPr lang="ja-JP" altLang="ja-JP" sz="1050">
                <a:latin typeface="Meiryo"/>
                <a:ea typeface="Meiryo"/>
              </a:rPr>
              <a:t>利用者の業務実態を踏まえ、現行に縛られずユーザー中心で画面設計を再構築。</a:t>
            </a:r>
            <a:endParaRPr lang="en-US" altLang="ja-JP" sz="1050"/>
          </a:p>
          <a:p>
            <a:pPr marL="171450" indent="-171450">
              <a:spcBef>
                <a:spcPts val="0"/>
              </a:spcBef>
              <a:buFont typeface="Wingdings" pitchFamily="2" charset="2"/>
              <a:buChar char="l"/>
            </a:pPr>
            <a:r>
              <a:rPr lang="ja-JP" altLang="ja-JP" sz="1050">
                <a:latin typeface="Meiryo"/>
                <a:ea typeface="Meiryo"/>
              </a:rPr>
              <a:t>短期間でプロトタイプを制作し、クラウド化を見据えた要件の具体化と検証を実施。</a:t>
            </a:r>
            <a:endParaRPr lang="ja-JP" altLang="ja-JP" sz="1050"/>
          </a:p>
        </p:txBody>
      </p:sp>
      <p:sp>
        <p:nvSpPr>
          <p:cNvPr id="35" name="テキスト ボックス 34">
            <a:extLst>
              <a:ext uri="{FF2B5EF4-FFF2-40B4-BE49-F238E27FC236}">
                <a16:creationId xmlns:a16="http://schemas.microsoft.com/office/drawing/2014/main" id="{0D9147FD-E142-CBBD-52F6-CB7D117693B2}"/>
              </a:ext>
            </a:extLst>
          </p:cNvPr>
          <p:cNvSpPr txBox="1"/>
          <p:nvPr/>
        </p:nvSpPr>
        <p:spPr>
          <a:xfrm>
            <a:off x="1103674" y="5169082"/>
            <a:ext cx="4259052" cy="1067251"/>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marL="171450" indent="-171450">
              <a:spcBef>
                <a:spcPts val="0"/>
              </a:spcBef>
              <a:buFont typeface="Wingdings" pitchFamily="2" charset="2"/>
              <a:buChar char="l"/>
            </a:pPr>
            <a:r>
              <a:rPr lang="ja-JP" altLang="en-US" sz="1050">
                <a:latin typeface="Meiryo"/>
                <a:ea typeface="Meiryo"/>
              </a:rPr>
              <a:t>短期間で利用イメージを可視化できたことで、関係部門間での</a:t>
            </a:r>
            <a:r>
              <a:rPr lang="ja-JP" altLang="en-US" sz="1050">
                <a:solidFill>
                  <a:srgbClr val="FF544A"/>
                </a:solidFill>
                <a:latin typeface="Meiryo"/>
                <a:ea typeface="Meiryo"/>
              </a:rPr>
              <a:t>合意形成がスムーズに進行</a:t>
            </a:r>
            <a:r>
              <a:rPr lang="ja-JP" altLang="en-US" sz="1050">
                <a:latin typeface="Meiryo"/>
                <a:ea typeface="Meiryo"/>
              </a:rPr>
              <a:t>。</a:t>
            </a:r>
            <a:endParaRPr lang="en-US" altLang="ja-JP" sz="1000">
              <a:latin typeface="Meiryo"/>
              <a:ea typeface="Meiryo"/>
            </a:endParaRPr>
          </a:p>
          <a:p>
            <a:pPr marL="171450" indent="-171450">
              <a:spcBef>
                <a:spcPts val="0"/>
              </a:spcBef>
              <a:buFont typeface="Wingdings" pitchFamily="2" charset="2"/>
              <a:buChar char="l"/>
            </a:pPr>
            <a:r>
              <a:rPr lang="ja-JP" altLang="en-US" sz="1050">
                <a:latin typeface="Meiryo"/>
                <a:ea typeface="Meiryo"/>
              </a:rPr>
              <a:t>利用者視点での課題整理と改善方向が明確化され、本格的な開発フェーズへの判断材料を獲得。</a:t>
            </a:r>
          </a:p>
          <a:p>
            <a:pPr marL="171450" indent="-171450">
              <a:spcBef>
                <a:spcPts val="0"/>
              </a:spcBef>
              <a:buFont typeface="Wingdings" pitchFamily="2" charset="2"/>
              <a:buChar char="l"/>
            </a:pPr>
            <a:endParaRPr lang="ja-JP" altLang="en-US" sz="1050">
              <a:latin typeface="Meiryo"/>
              <a:ea typeface="Meiryo"/>
            </a:endParaRPr>
          </a:p>
        </p:txBody>
      </p:sp>
      <p:pic>
        <p:nvPicPr>
          <p:cNvPr id="3" name="図 2">
            <a:extLst>
              <a:ext uri="{FF2B5EF4-FFF2-40B4-BE49-F238E27FC236}">
                <a16:creationId xmlns:a16="http://schemas.microsoft.com/office/drawing/2014/main" id="{EB7A9A9C-81F9-CB14-74C6-6CB47E891867}"/>
              </a:ext>
            </a:extLst>
          </p:cNvPr>
          <p:cNvPicPr>
            <a:picLocks noChangeAspect="1"/>
          </p:cNvPicPr>
          <p:nvPr/>
        </p:nvPicPr>
        <p:blipFill>
          <a:blip r:embed="rId6"/>
          <a:srcRect b="25110"/>
          <a:stretch>
            <a:fillRect/>
          </a:stretch>
        </p:blipFill>
        <p:spPr>
          <a:xfrm>
            <a:off x="6096000" y="1084218"/>
            <a:ext cx="5329237" cy="5224508"/>
          </a:xfrm>
          <a:prstGeom prst="rect">
            <a:avLst/>
          </a:prstGeom>
        </p:spPr>
      </p:pic>
    </p:spTree>
    <p:extLst>
      <p:ext uri="{BB962C8B-B14F-4D97-AF65-F5344CB8AC3E}">
        <p14:creationId xmlns:p14="http://schemas.microsoft.com/office/powerpoint/2010/main" val="106145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CBE42-E0A3-5B66-C6AC-54AC600211CB}"/>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8C474049-DAB2-5645-CEEB-C4DD6DB5D820}"/>
              </a:ext>
            </a:extLst>
          </p:cNvPr>
          <p:cNvSpPr txBox="1"/>
          <p:nvPr/>
        </p:nvSpPr>
        <p:spPr>
          <a:xfrm>
            <a:off x="945183" y="440633"/>
            <a:ext cx="6325450"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effectLst/>
                <a:latin typeface="Meiryo" panose="020B0604030504040204" pitchFamily="34" charset="-128"/>
                <a:ea typeface="Meiryo" panose="020B0604030504040204" pitchFamily="34" charset="-128"/>
              </a:rPr>
              <a:t>事例 </a:t>
            </a:r>
            <a:r>
              <a:rPr lang="en-US" altLang="ja-JP" sz="2000" b="1">
                <a:solidFill>
                  <a:srgbClr val="0B3274"/>
                </a:solidFill>
                <a:latin typeface="Meiryo" panose="020B0604030504040204" pitchFamily="34" charset="-128"/>
                <a:ea typeface="Meiryo" panose="020B0604030504040204" pitchFamily="34" charset="-128"/>
              </a:rPr>
              <a:t>― </a:t>
            </a:r>
            <a:r>
              <a:rPr lang="ja-JP" altLang="en-US" sz="2000" b="1">
                <a:solidFill>
                  <a:srgbClr val="0B3274"/>
                </a:solidFill>
                <a:latin typeface="Meiryo" panose="020B0604030504040204" pitchFamily="34" charset="-128"/>
                <a:ea typeface="Meiryo" panose="020B0604030504040204" pitchFamily="34" charset="-128"/>
              </a:rPr>
              <a:t>輸送機製造業様向け法規情報収集システム構築</a:t>
            </a:r>
          </a:p>
        </p:txBody>
      </p:sp>
      <p:sp>
        <p:nvSpPr>
          <p:cNvPr id="2" name="角丸四角形 1">
            <a:extLst>
              <a:ext uri="{FF2B5EF4-FFF2-40B4-BE49-F238E27FC236}">
                <a16:creationId xmlns:a16="http://schemas.microsoft.com/office/drawing/2014/main" id="{9CE7297F-0F08-2AA9-5F89-15D6DD92C634}"/>
              </a:ext>
            </a:extLst>
          </p:cNvPr>
          <p:cNvSpPr/>
          <p:nvPr/>
        </p:nvSpPr>
        <p:spPr>
          <a:xfrm>
            <a:off x="766763" y="4497190"/>
            <a:ext cx="4932874" cy="1811535"/>
          </a:xfrm>
          <a:prstGeom prst="roundRect">
            <a:avLst>
              <a:gd name="adj" fmla="val 12987"/>
            </a:avLst>
          </a:prstGeom>
          <a:solidFill>
            <a:srgbClr val="E4E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614FD4C1-60E4-CCDD-1BBE-5E2E515CFD46}"/>
              </a:ext>
            </a:extLst>
          </p:cNvPr>
          <p:cNvGrpSpPr/>
          <p:nvPr/>
        </p:nvGrpSpPr>
        <p:grpSpPr>
          <a:xfrm>
            <a:off x="766763" y="1084217"/>
            <a:ext cx="1833149" cy="293000"/>
            <a:chOff x="766763" y="1084217"/>
            <a:chExt cx="1833149" cy="293000"/>
          </a:xfrm>
        </p:grpSpPr>
        <p:sp>
          <p:nvSpPr>
            <p:cNvPr id="11" name="テキスト ボックス 10">
              <a:extLst>
                <a:ext uri="{FF2B5EF4-FFF2-40B4-BE49-F238E27FC236}">
                  <a16:creationId xmlns:a16="http://schemas.microsoft.com/office/drawing/2014/main" id="{FED55F09-46F7-C343-F39B-0F326C0CEF3A}"/>
                </a:ext>
              </a:extLst>
            </p:cNvPr>
            <p:cNvSpPr txBox="1"/>
            <p:nvPr/>
          </p:nvSpPr>
          <p:spPr>
            <a:xfrm>
              <a:off x="1058528" y="1084217"/>
              <a:ext cx="1541384"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Problem | </a:t>
              </a:r>
              <a:r>
                <a:rPr lang="ja-JP" altLang="en-US" sz="1400" b="1">
                  <a:solidFill>
                    <a:srgbClr val="0B3274"/>
                  </a:solidFill>
                  <a:latin typeface="Meiryo"/>
                  <a:ea typeface="Meiryo"/>
                </a:rPr>
                <a:t>課題感</a:t>
              </a:r>
              <a:endParaRPr lang="en-US" altLang="ja-JP" sz="1050">
                <a:latin typeface="Meiryo"/>
                <a:ea typeface="Meiryo"/>
              </a:endParaRPr>
            </a:p>
          </p:txBody>
        </p:sp>
        <p:pic>
          <p:nvPicPr>
            <p:cNvPr id="16" name="図 15" descr="黒い背景に白い文字が書いてある｜｜｜ｐ&#10;&#10;AI 生成コンテンツは誤りを含む可能性があります。">
              <a:extLst>
                <a:ext uri="{FF2B5EF4-FFF2-40B4-BE49-F238E27FC236}">
                  <a16:creationId xmlns:a16="http://schemas.microsoft.com/office/drawing/2014/main" id="{4213FD87-A22D-B4E6-35E3-0DFC61DBA046}"/>
                </a:ext>
              </a:extLst>
            </p:cNvPr>
            <p:cNvPicPr>
              <a:picLocks noChangeAspect="1"/>
            </p:cNvPicPr>
            <p:nvPr/>
          </p:nvPicPr>
          <p:blipFill>
            <a:blip r:embed="rId3"/>
            <a:stretch>
              <a:fillRect/>
            </a:stretch>
          </p:blipFill>
          <p:spPr>
            <a:xfrm>
              <a:off x="766763" y="1085117"/>
              <a:ext cx="292100" cy="292100"/>
            </a:xfrm>
            <a:prstGeom prst="rect">
              <a:avLst/>
            </a:prstGeom>
          </p:spPr>
        </p:pic>
      </p:grpSp>
      <p:sp>
        <p:nvSpPr>
          <p:cNvPr id="23" name="テキスト ボックス 22">
            <a:extLst>
              <a:ext uri="{FF2B5EF4-FFF2-40B4-BE49-F238E27FC236}">
                <a16:creationId xmlns:a16="http://schemas.microsoft.com/office/drawing/2014/main" id="{77C81DA7-E93D-9964-FA19-1C4A75FDB2ED}"/>
              </a:ext>
            </a:extLst>
          </p:cNvPr>
          <p:cNvSpPr txBox="1"/>
          <p:nvPr/>
        </p:nvSpPr>
        <p:spPr>
          <a:xfrm>
            <a:off x="766763" y="1477928"/>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latin typeface="Meiryo"/>
                <a:ea typeface="Meiryo"/>
              </a:rPr>
              <a:t>グローバル展開を行う製造業では、各国の法規制が異なり、新製品の市場投入時に膨大な法規情報の収集・分析が必要であった。人手による調査では時間とコストがかかり、見落としによるコンプライアンスリスクも存在。多言語での情報収集や法改正の追跡も困難な状況であった。</a:t>
            </a:r>
          </a:p>
        </p:txBody>
      </p:sp>
      <p:grpSp>
        <p:nvGrpSpPr>
          <p:cNvPr id="32" name="グループ化 31">
            <a:extLst>
              <a:ext uri="{FF2B5EF4-FFF2-40B4-BE49-F238E27FC236}">
                <a16:creationId xmlns:a16="http://schemas.microsoft.com/office/drawing/2014/main" id="{3AFF2E05-5541-EBD5-042C-C396863C922E}"/>
              </a:ext>
            </a:extLst>
          </p:cNvPr>
          <p:cNvGrpSpPr/>
          <p:nvPr/>
        </p:nvGrpSpPr>
        <p:grpSpPr>
          <a:xfrm>
            <a:off x="766428" y="2667161"/>
            <a:ext cx="2004107" cy="303231"/>
            <a:chOff x="766428" y="1607430"/>
            <a:chExt cx="2004107" cy="303231"/>
          </a:xfrm>
        </p:grpSpPr>
        <p:sp>
          <p:nvSpPr>
            <p:cNvPr id="26" name="テキスト ボックス 25">
              <a:extLst>
                <a:ext uri="{FF2B5EF4-FFF2-40B4-BE49-F238E27FC236}">
                  <a16:creationId xmlns:a16="http://schemas.microsoft.com/office/drawing/2014/main" id="{BEBBBC93-773E-0BC3-C51D-897B169610E1}"/>
                </a:ext>
              </a:extLst>
            </p:cNvPr>
            <p:cNvSpPr txBox="1"/>
            <p:nvPr/>
          </p:nvSpPr>
          <p:spPr>
            <a:xfrm>
              <a:off x="1058528" y="1607430"/>
              <a:ext cx="1712007"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Solution | </a:t>
              </a:r>
              <a:r>
                <a:rPr lang="ja-JP" altLang="en-US" sz="1400" b="1">
                  <a:solidFill>
                    <a:srgbClr val="0B3274"/>
                  </a:solidFill>
                  <a:latin typeface="Meiryo"/>
                  <a:ea typeface="Meiryo"/>
                </a:rPr>
                <a:t>解決手段</a:t>
              </a:r>
              <a:endParaRPr lang="en-US" altLang="ja-JP" sz="1050">
                <a:latin typeface="Meiryo"/>
                <a:ea typeface="Meiryo"/>
              </a:endParaRPr>
            </a:p>
          </p:txBody>
        </p:sp>
        <p:pic>
          <p:nvPicPr>
            <p:cNvPr id="29" name="図 28" descr="アイコン&#10;&#10;AI 生成コンテンツは誤りを含む可能性があります。">
              <a:extLst>
                <a:ext uri="{FF2B5EF4-FFF2-40B4-BE49-F238E27FC236}">
                  <a16:creationId xmlns:a16="http://schemas.microsoft.com/office/drawing/2014/main" id="{85919B15-8C31-7A09-1969-04F2C54BB693}"/>
                </a:ext>
              </a:extLst>
            </p:cNvPr>
            <p:cNvPicPr>
              <a:picLocks noChangeAspect="1"/>
            </p:cNvPicPr>
            <p:nvPr/>
          </p:nvPicPr>
          <p:blipFill>
            <a:blip r:embed="rId4"/>
            <a:stretch>
              <a:fillRect/>
            </a:stretch>
          </p:blipFill>
          <p:spPr>
            <a:xfrm>
              <a:off x="766428" y="1618561"/>
              <a:ext cx="292100" cy="292100"/>
            </a:xfrm>
            <a:prstGeom prst="rect">
              <a:avLst/>
            </a:prstGeom>
          </p:spPr>
        </p:pic>
      </p:grpSp>
      <p:grpSp>
        <p:nvGrpSpPr>
          <p:cNvPr id="31" name="グループ化 30">
            <a:extLst>
              <a:ext uri="{FF2B5EF4-FFF2-40B4-BE49-F238E27FC236}">
                <a16:creationId xmlns:a16="http://schemas.microsoft.com/office/drawing/2014/main" id="{25367259-853A-36B6-4463-4A0C358AB0ED}"/>
              </a:ext>
            </a:extLst>
          </p:cNvPr>
          <p:cNvGrpSpPr/>
          <p:nvPr/>
        </p:nvGrpSpPr>
        <p:grpSpPr>
          <a:xfrm>
            <a:off x="1058528" y="4681326"/>
            <a:ext cx="1453750" cy="299626"/>
            <a:chOff x="766763" y="2021330"/>
            <a:chExt cx="1453750" cy="299626"/>
          </a:xfrm>
        </p:grpSpPr>
        <p:pic>
          <p:nvPicPr>
            <p:cNvPr id="20" name="図 19" descr="光, 挿絵 が含まれている画像&#10;&#10;AI 生成コンテンツは誤りを含む可能性があります。">
              <a:extLst>
                <a:ext uri="{FF2B5EF4-FFF2-40B4-BE49-F238E27FC236}">
                  <a16:creationId xmlns:a16="http://schemas.microsoft.com/office/drawing/2014/main" id="{0FE5D2BF-6CCB-0D5B-BBA5-A6AA7E2670DF}"/>
                </a:ext>
              </a:extLst>
            </p:cNvPr>
            <p:cNvPicPr>
              <a:picLocks noChangeAspect="1"/>
            </p:cNvPicPr>
            <p:nvPr/>
          </p:nvPicPr>
          <p:blipFill>
            <a:blip r:embed="rId5"/>
            <a:stretch>
              <a:fillRect/>
            </a:stretch>
          </p:blipFill>
          <p:spPr>
            <a:xfrm>
              <a:off x="766763" y="2021330"/>
              <a:ext cx="292100" cy="292100"/>
            </a:xfrm>
            <a:prstGeom prst="rect">
              <a:avLst/>
            </a:prstGeom>
          </p:spPr>
        </p:pic>
        <p:sp>
          <p:nvSpPr>
            <p:cNvPr id="30" name="テキスト ボックス 29">
              <a:extLst>
                <a:ext uri="{FF2B5EF4-FFF2-40B4-BE49-F238E27FC236}">
                  <a16:creationId xmlns:a16="http://schemas.microsoft.com/office/drawing/2014/main" id="{098FD8F9-58C8-BD47-309C-A576697D5E03}"/>
                </a:ext>
              </a:extLst>
            </p:cNvPr>
            <p:cNvSpPr txBox="1"/>
            <p:nvPr/>
          </p:nvSpPr>
          <p:spPr>
            <a:xfrm>
              <a:off x="1058528" y="2027956"/>
              <a:ext cx="1161985"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Result | </a:t>
              </a:r>
              <a:r>
                <a:rPr lang="ja-JP" altLang="en-US" sz="1400" b="1">
                  <a:solidFill>
                    <a:srgbClr val="0B3274"/>
                  </a:solidFill>
                  <a:latin typeface="Meiryo"/>
                  <a:ea typeface="Meiryo"/>
                </a:rPr>
                <a:t>結果</a:t>
              </a:r>
              <a:endParaRPr lang="en-US" altLang="ja-JP" sz="1050">
                <a:latin typeface="Meiryo"/>
                <a:ea typeface="Meiryo"/>
              </a:endParaRPr>
            </a:p>
          </p:txBody>
        </p:sp>
      </p:grpSp>
      <p:sp>
        <p:nvSpPr>
          <p:cNvPr id="34" name="テキスト ボックス 33">
            <a:extLst>
              <a:ext uri="{FF2B5EF4-FFF2-40B4-BE49-F238E27FC236}">
                <a16:creationId xmlns:a16="http://schemas.microsoft.com/office/drawing/2014/main" id="{88147138-9ACF-1345-9CBF-B95C8E968422}"/>
              </a:ext>
            </a:extLst>
          </p:cNvPr>
          <p:cNvSpPr txBox="1"/>
          <p:nvPr/>
        </p:nvSpPr>
        <p:spPr>
          <a:xfrm>
            <a:off x="766763" y="3076053"/>
            <a:ext cx="4932874" cy="1067251"/>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en-US" altLang="ja-JP" sz="1050">
                <a:latin typeface="Meiryo"/>
                <a:ea typeface="Meiryo"/>
              </a:rPr>
              <a:t>AI</a:t>
            </a:r>
            <a:r>
              <a:rPr lang="ja-JP" altLang="en-US" sz="1050">
                <a:latin typeface="Meiryo"/>
                <a:ea typeface="Meiryo"/>
              </a:rPr>
              <a:t>エージェントを活用した自動法規情報収集システムを構築。各国政府サイトや法規データベースから最新情報を自動収集し、自然言語処理技術で内容を分析、重要度判定機能により優先順位を設定することで、効率的な情報管理を実現。</a:t>
            </a:r>
          </a:p>
          <a:p>
            <a:pPr marL="171450" indent="-171450">
              <a:spcBef>
                <a:spcPts val="0"/>
              </a:spcBef>
              <a:buFont typeface="Wingdings" pitchFamily="2" charset="2"/>
              <a:buChar char="l"/>
            </a:pPr>
            <a:r>
              <a:rPr lang="en-US" altLang="ja-JP" sz="1050">
                <a:latin typeface="Meiryo"/>
                <a:ea typeface="Meiryo"/>
              </a:rPr>
              <a:t>AI</a:t>
            </a:r>
            <a:r>
              <a:rPr lang="ja-JP" altLang="en-US" sz="1050">
                <a:latin typeface="Meiryo"/>
                <a:ea typeface="Meiryo"/>
              </a:rPr>
              <a:t>エージェントによる</a:t>
            </a:r>
            <a:r>
              <a:rPr lang="en-US" altLang="ja-JP" sz="1050">
                <a:latin typeface="Meiryo"/>
                <a:ea typeface="Meiryo"/>
              </a:rPr>
              <a:t>24</a:t>
            </a:r>
            <a:r>
              <a:rPr lang="ja-JP" altLang="en-US" sz="1050">
                <a:latin typeface="Meiryo"/>
                <a:ea typeface="Meiryo"/>
              </a:rPr>
              <a:t>時間自動収集</a:t>
            </a:r>
          </a:p>
          <a:p>
            <a:pPr marL="171450" indent="-171450">
              <a:spcBef>
                <a:spcPts val="0"/>
              </a:spcBef>
              <a:buFont typeface="Wingdings" pitchFamily="2" charset="2"/>
              <a:buChar char="l"/>
            </a:pPr>
            <a:r>
              <a:rPr lang="ja-JP" altLang="en-US" sz="1050">
                <a:latin typeface="Meiryo"/>
                <a:ea typeface="Meiryo"/>
              </a:rPr>
              <a:t>多言語対応の自然言語処理技術</a:t>
            </a:r>
          </a:p>
        </p:txBody>
      </p:sp>
      <p:sp>
        <p:nvSpPr>
          <p:cNvPr id="35" name="テキスト ボックス 34">
            <a:extLst>
              <a:ext uri="{FF2B5EF4-FFF2-40B4-BE49-F238E27FC236}">
                <a16:creationId xmlns:a16="http://schemas.microsoft.com/office/drawing/2014/main" id="{93BDC615-93EC-7D19-1C65-EA4B832FF311}"/>
              </a:ext>
            </a:extLst>
          </p:cNvPr>
          <p:cNvSpPr txBox="1"/>
          <p:nvPr/>
        </p:nvSpPr>
        <p:spPr>
          <a:xfrm>
            <a:off x="1103674" y="5060440"/>
            <a:ext cx="4259052" cy="1067251"/>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solidFill>
                  <a:srgbClr val="FF544A"/>
                </a:solidFill>
                <a:latin typeface="Meiryo"/>
                <a:ea typeface="Meiryo"/>
              </a:rPr>
              <a:t>＜グローバル法規情報収集に</a:t>
            </a:r>
            <a:r>
              <a:rPr lang="en-US" altLang="ja-JP" sz="1050">
                <a:solidFill>
                  <a:srgbClr val="FF544A"/>
                </a:solidFill>
                <a:latin typeface="Meiryo"/>
                <a:ea typeface="Meiryo"/>
              </a:rPr>
              <a:t>AI</a:t>
            </a:r>
            <a:r>
              <a:rPr lang="ja-JP" altLang="en-US" sz="1050">
                <a:solidFill>
                  <a:srgbClr val="FF544A"/>
                </a:solidFill>
                <a:latin typeface="Meiryo"/>
                <a:ea typeface="Meiryo"/>
              </a:rPr>
              <a:t>エージェントを活用し、新製品の市場投入スピードが向上＞</a:t>
            </a:r>
          </a:p>
          <a:p>
            <a:pPr>
              <a:spcBef>
                <a:spcPts val="0"/>
              </a:spcBef>
            </a:pPr>
            <a:r>
              <a:rPr lang="ja-JP" altLang="en-US" sz="1050">
                <a:latin typeface="Meiryo"/>
                <a:ea typeface="Meiryo"/>
              </a:rPr>
              <a:t>法規情報収集時間を削減し、コンプライアンス担当者の業務効率が大幅に向上。法改正の見落としリスクを解消し、新製品の市場投入スピードが向上したことで、グローバル競争力の強化を実現している。</a:t>
            </a:r>
          </a:p>
        </p:txBody>
      </p:sp>
      <p:pic>
        <p:nvPicPr>
          <p:cNvPr id="3" name="Picture 2">
            <a:extLst>
              <a:ext uri="{FF2B5EF4-FFF2-40B4-BE49-F238E27FC236}">
                <a16:creationId xmlns:a16="http://schemas.microsoft.com/office/drawing/2014/main" id="{D58A648C-0473-2A5C-450D-C8CC767AF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9" y="1084216"/>
            <a:ext cx="5329237"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217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BD369-2C9D-70E4-7E59-819A5E15B79A}"/>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03FD0D59-FE18-340C-DD42-00E5E9F0B5BA}"/>
              </a:ext>
            </a:extLst>
          </p:cNvPr>
          <p:cNvSpPr txBox="1"/>
          <p:nvPr/>
        </p:nvSpPr>
        <p:spPr>
          <a:xfrm>
            <a:off x="945183" y="440633"/>
            <a:ext cx="6325450"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effectLst/>
                <a:latin typeface="Meiryo" panose="020B0604030504040204" pitchFamily="34" charset="-128"/>
                <a:ea typeface="Meiryo" panose="020B0604030504040204" pitchFamily="34" charset="-128"/>
              </a:rPr>
              <a:t>事例 </a:t>
            </a:r>
            <a:r>
              <a:rPr lang="en-US" altLang="ja-JP" sz="2000" b="1">
                <a:solidFill>
                  <a:srgbClr val="0B3274"/>
                </a:solidFill>
                <a:latin typeface="Meiryo" panose="020B0604030504040204" pitchFamily="34" charset="-128"/>
                <a:ea typeface="Meiryo" panose="020B0604030504040204" pitchFamily="34" charset="-128"/>
              </a:rPr>
              <a:t>―</a:t>
            </a:r>
            <a:r>
              <a:rPr lang="ja-JP" altLang="en-US" sz="2000" b="1">
                <a:solidFill>
                  <a:srgbClr val="0B3274"/>
                </a:solidFill>
                <a:latin typeface="Meiryo" panose="020B0604030504040204" pitchFamily="34" charset="-128"/>
                <a:ea typeface="Meiryo" panose="020B0604030504040204" pitchFamily="34" charset="-128"/>
              </a:rPr>
              <a:t> リサーチ会社様向け企業情報収集システム構築</a:t>
            </a:r>
          </a:p>
        </p:txBody>
      </p:sp>
      <p:sp>
        <p:nvSpPr>
          <p:cNvPr id="2" name="角丸四角形 1">
            <a:extLst>
              <a:ext uri="{FF2B5EF4-FFF2-40B4-BE49-F238E27FC236}">
                <a16:creationId xmlns:a16="http://schemas.microsoft.com/office/drawing/2014/main" id="{BBAC9AB8-4F0B-F8BE-77F1-37670DDE86EA}"/>
              </a:ext>
            </a:extLst>
          </p:cNvPr>
          <p:cNvSpPr/>
          <p:nvPr/>
        </p:nvSpPr>
        <p:spPr>
          <a:xfrm>
            <a:off x="766763" y="4605832"/>
            <a:ext cx="4932874" cy="1702893"/>
          </a:xfrm>
          <a:prstGeom prst="roundRect">
            <a:avLst>
              <a:gd name="adj" fmla="val 12987"/>
            </a:avLst>
          </a:prstGeom>
          <a:solidFill>
            <a:srgbClr val="E4E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340189A2-C246-D38F-91BF-43D9D9A48794}"/>
              </a:ext>
            </a:extLst>
          </p:cNvPr>
          <p:cNvGrpSpPr/>
          <p:nvPr/>
        </p:nvGrpSpPr>
        <p:grpSpPr>
          <a:xfrm>
            <a:off x="766763" y="1084217"/>
            <a:ext cx="1833149" cy="293000"/>
            <a:chOff x="766763" y="1084217"/>
            <a:chExt cx="1833149" cy="293000"/>
          </a:xfrm>
        </p:grpSpPr>
        <p:sp>
          <p:nvSpPr>
            <p:cNvPr id="11" name="テキスト ボックス 10">
              <a:extLst>
                <a:ext uri="{FF2B5EF4-FFF2-40B4-BE49-F238E27FC236}">
                  <a16:creationId xmlns:a16="http://schemas.microsoft.com/office/drawing/2014/main" id="{2CD70F11-51CB-BF56-DFBA-C744C68BD229}"/>
                </a:ext>
              </a:extLst>
            </p:cNvPr>
            <p:cNvSpPr txBox="1"/>
            <p:nvPr/>
          </p:nvSpPr>
          <p:spPr>
            <a:xfrm>
              <a:off x="1058528" y="1084217"/>
              <a:ext cx="1541384"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Problem | </a:t>
              </a:r>
              <a:r>
                <a:rPr lang="ja-JP" altLang="en-US" sz="1400" b="1">
                  <a:solidFill>
                    <a:srgbClr val="0B3274"/>
                  </a:solidFill>
                  <a:latin typeface="Meiryo"/>
                  <a:ea typeface="Meiryo"/>
                </a:rPr>
                <a:t>課題感</a:t>
              </a:r>
              <a:endParaRPr lang="en-US" altLang="ja-JP" sz="1050">
                <a:latin typeface="Meiryo"/>
                <a:ea typeface="Meiryo"/>
              </a:endParaRPr>
            </a:p>
          </p:txBody>
        </p:sp>
        <p:pic>
          <p:nvPicPr>
            <p:cNvPr id="16" name="図 15" descr="黒い背景に白い文字が書いてある｜｜｜ｐ&#10;&#10;AI 生成コンテンツは誤りを含む可能性があります。">
              <a:extLst>
                <a:ext uri="{FF2B5EF4-FFF2-40B4-BE49-F238E27FC236}">
                  <a16:creationId xmlns:a16="http://schemas.microsoft.com/office/drawing/2014/main" id="{884A6EE4-1030-896F-8605-DA333AF73B2E}"/>
                </a:ext>
              </a:extLst>
            </p:cNvPr>
            <p:cNvPicPr>
              <a:picLocks noChangeAspect="1"/>
            </p:cNvPicPr>
            <p:nvPr/>
          </p:nvPicPr>
          <p:blipFill>
            <a:blip r:embed="rId3"/>
            <a:stretch>
              <a:fillRect/>
            </a:stretch>
          </p:blipFill>
          <p:spPr>
            <a:xfrm>
              <a:off x="766763" y="1085117"/>
              <a:ext cx="292100" cy="292100"/>
            </a:xfrm>
            <a:prstGeom prst="rect">
              <a:avLst/>
            </a:prstGeom>
          </p:spPr>
        </p:pic>
      </p:grpSp>
      <p:sp>
        <p:nvSpPr>
          <p:cNvPr id="23" name="テキスト ボックス 22">
            <a:extLst>
              <a:ext uri="{FF2B5EF4-FFF2-40B4-BE49-F238E27FC236}">
                <a16:creationId xmlns:a16="http://schemas.microsoft.com/office/drawing/2014/main" id="{7B264E31-FE6F-2883-2DA6-C77ECDA39948}"/>
              </a:ext>
            </a:extLst>
          </p:cNvPr>
          <p:cNvSpPr txBox="1"/>
          <p:nvPr/>
        </p:nvSpPr>
        <p:spPr>
          <a:xfrm>
            <a:off x="766763" y="1477928"/>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latin typeface="Meiryo"/>
                <a:ea typeface="Meiryo"/>
              </a:rPr>
              <a:t>インターネット上の膨大な企業情報（人事異動情報）から、特定のデータを収集する作業を、パンチャーが目視で確認し手作業でデータベースに入力。処理速度に限界があり、人的ミスのリスクも高く、また、パンチャー人口の減少により、業務の見直しが必要であった。</a:t>
            </a:r>
          </a:p>
        </p:txBody>
      </p:sp>
      <p:grpSp>
        <p:nvGrpSpPr>
          <p:cNvPr id="32" name="グループ化 31">
            <a:extLst>
              <a:ext uri="{FF2B5EF4-FFF2-40B4-BE49-F238E27FC236}">
                <a16:creationId xmlns:a16="http://schemas.microsoft.com/office/drawing/2014/main" id="{FDBD28AF-61C6-87E9-7971-9051E9B4E399}"/>
              </a:ext>
            </a:extLst>
          </p:cNvPr>
          <p:cNvGrpSpPr/>
          <p:nvPr/>
        </p:nvGrpSpPr>
        <p:grpSpPr>
          <a:xfrm>
            <a:off x="766428" y="2609216"/>
            <a:ext cx="2004107" cy="303231"/>
            <a:chOff x="766428" y="1607430"/>
            <a:chExt cx="2004107" cy="303231"/>
          </a:xfrm>
        </p:grpSpPr>
        <p:sp>
          <p:nvSpPr>
            <p:cNvPr id="26" name="テキスト ボックス 25">
              <a:extLst>
                <a:ext uri="{FF2B5EF4-FFF2-40B4-BE49-F238E27FC236}">
                  <a16:creationId xmlns:a16="http://schemas.microsoft.com/office/drawing/2014/main" id="{6462647A-7F3E-20DF-D386-798FCF58FF72}"/>
                </a:ext>
              </a:extLst>
            </p:cNvPr>
            <p:cNvSpPr txBox="1"/>
            <p:nvPr/>
          </p:nvSpPr>
          <p:spPr>
            <a:xfrm>
              <a:off x="1058528" y="1607430"/>
              <a:ext cx="1712007"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Solution | </a:t>
              </a:r>
              <a:r>
                <a:rPr lang="ja-JP" altLang="en-US" sz="1400" b="1">
                  <a:solidFill>
                    <a:srgbClr val="0B3274"/>
                  </a:solidFill>
                  <a:latin typeface="Meiryo"/>
                  <a:ea typeface="Meiryo"/>
                </a:rPr>
                <a:t>解決手段</a:t>
              </a:r>
              <a:endParaRPr lang="en-US" altLang="ja-JP" sz="1050">
                <a:latin typeface="Meiryo"/>
                <a:ea typeface="Meiryo"/>
              </a:endParaRPr>
            </a:p>
          </p:txBody>
        </p:sp>
        <p:pic>
          <p:nvPicPr>
            <p:cNvPr id="29" name="図 28" descr="アイコン&#10;&#10;AI 生成コンテンツは誤りを含む可能性があります。">
              <a:extLst>
                <a:ext uri="{FF2B5EF4-FFF2-40B4-BE49-F238E27FC236}">
                  <a16:creationId xmlns:a16="http://schemas.microsoft.com/office/drawing/2014/main" id="{86C925A4-033C-1731-3021-02BADBCBB5E0}"/>
                </a:ext>
              </a:extLst>
            </p:cNvPr>
            <p:cNvPicPr>
              <a:picLocks noChangeAspect="1"/>
            </p:cNvPicPr>
            <p:nvPr/>
          </p:nvPicPr>
          <p:blipFill>
            <a:blip r:embed="rId4"/>
            <a:stretch>
              <a:fillRect/>
            </a:stretch>
          </p:blipFill>
          <p:spPr>
            <a:xfrm>
              <a:off x="766428" y="1618561"/>
              <a:ext cx="292100" cy="292100"/>
            </a:xfrm>
            <a:prstGeom prst="rect">
              <a:avLst/>
            </a:prstGeom>
          </p:spPr>
        </p:pic>
      </p:grpSp>
      <p:grpSp>
        <p:nvGrpSpPr>
          <p:cNvPr id="31" name="グループ化 30">
            <a:extLst>
              <a:ext uri="{FF2B5EF4-FFF2-40B4-BE49-F238E27FC236}">
                <a16:creationId xmlns:a16="http://schemas.microsoft.com/office/drawing/2014/main" id="{B3DEB2B0-A543-4766-2235-0BF2C1E271AC}"/>
              </a:ext>
            </a:extLst>
          </p:cNvPr>
          <p:cNvGrpSpPr/>
          <p:nvPr/>
        </p:nvGrpSpPr>
        <p:grpSpPr>
          <a:xfrm>
            <a:off x="1058528" y="4789968"/>
            <a:ext cx="1453750" cy="299626"/>
            <a:chOff x="766763" y="2021330"/>
            <a:chExt cx="1453750" cy="299626"/>
          </a:xfrm>
        </p:grpSpPr>
        <p:pic>
          <p:nvPicPr>
            <p:cNvPr id="20" name="図 19" descr="光, 挿絵 が含まれている画像&#10;&#10;AI 生成コンテンツは誤りを含む可能性があります。">
              <a:extLst>
                <a:ext uri="{FF2B5EF4-FFF2-40B4-BE49-F238E27FC236}">
                  <a16:creationId xmlns:a16="http://schemas.microsoft.com/office/drawing/2014/main" id="{35007D1F-81C7-5899-B060-5AD6546C8D5A}"/>
                </a:ext>
              </a:extLst>
            </p:cNvPr>
            <p:cNvPicPr>
              <a:picLocks noChangeAspect="1"/>
            </p:cNvPicPr>
            <p:nvPr/>
          </p:nvPicPr>
          <p:blipFill>
            <a:blip r:embed="rId5"/>
            <a:stretch>
              <a:fillRect/>
            </a:stretch>
          </p:blipFill>
          <p:spPr>
            <a:xfrm>
              <a:off x="766763" y="2021330"/>
              <a:ext cx="292100" cy="292100"/>
            </a:xfrm>
            <a:prstGeom prst="rect">
              <a:avLst/>
            </a:prstGeom>
          </p:spPr>
        </p:pic>
        <p:sp>
          <p:nvSpPr>
            <p:cNvPr id="30" name="テキスト ボックス 29">
              <a:extLst>
                <a:ext uri="{FF2B5EF4-FFF2-40B4-BE49-F238E27FC236}">
                  <a16:creationId xmlns:a16="http://schemas.microsoft.com/office/drawing/2014/main" id="{6FF38911-4EB8-7D69-5A19-E95E5CA09360}"/>
                </a:ext>
              </a:extLst>
            </p:cNvPr>
            <p:cNvSpPr txBox="1"/>
            <p:nvPr/>
          </p:nvSpPr>
          <p:spPr>
            <a:xfrm>
              <a:off x="1058528" y="2027956"/>
              <a:ext cx="1161985"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Result | </a:t>
              </a:r>
              <a:r>
                <a:rPr lang="ja-JP" altLang="en-US" sz="1400" b="1">
                  <a:solidFill>
                    <a:srgbClr val="0B3274"/>
                  </a:solidFill>
                  <a:latin typeface="Meiryo"/>
                  <a:ea typeface="Meiryo"/>
                </a:rPr>
                <a:t>結果</a:t>
              </a:r>
              <a:endParaRPr lang="en-US" altLang="ja-JP" sz="1050">
                <a:latin typeface="Meiryo"/>
                <a:ea typeface="Meiryo"/>
              </a:endParaRPr>
            </a:p>
          </p:txBody>
        </p:sp>
      </p:grpSp>
      <p:sp>
        <p:nvSpPr>
          <p:cNvPr id="34" name="テキスト ボックス 33">
            <a:extLst>
              <a:ext uri="{FF2B5EF4-FFF2-40B4-BE49-F238E27FC236}">
                <a16:creationId xmlns:a16="http://schemas.microsoft.com/office/drawing/2014/main" id="{BCACAE4C-82F0-F95C-560B-4035893F0F09}"/>
              </a:ext>
            </a:extLst>
          </p:cNvPr>
          <p:cNvSpPr txBox="1"/>
          <p:nvPr/>
        </p:nvSpPr>
        <p:spPr>
          <a:xfrm>
            <a:off x="766763" y="3018108"/>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en-US" altLang="ja-JP" sz="1050">
                <a:latin typeface="Meiryo"/>
                <a:ea typeface="Meiryo"/>
              </a:rPr>
              <a:t>AI</a:t>
            </a:r>
            <a:r>
              <a:rPr lang="ja-JP" altLang="en-US" sz="1050">
                <a:latin typeface="Meiryo"/>
                <a:ea typeface="Meiryo"/>
              </a:rPr>
              <a:t>エージェントを活用した自動企業情報収集・分析システムを構築し、インターネット上の企業情報を自動収集。自然言語処理により非構造データからパターンを抽出・分析し、自動的に構造化。データベースへの集計処理まで一貫して自動化を実現した。</a:t>
            </a:r>
          </a:p>
        </p:txBody>
      </p:sp>
      <p:sp>
        <p:nvSpPr>
          <p:cNvPr id="35" name="テキスト ボックス 34">
            <a:extLst>
              <a:ext uri="{FF2B5EF4-FFF2-40B4-BE49-F238E27FC236}">
                <a16:creationId xmlns:a16="http://schemas.microsoft.com/office/drawing/2014/main" id="{69CE6F5E-31C3-5F17-EB1D-AA5E794F4473}"/>
              </a:ext>
            </a:extLst>
          </p:cNvPr>
          <p:cNvSpPr txBox="1"/>
          <p:nvPr/>
        </p:nvSpPr>
        <p:spPr>
          <a:xfrm>
            <a:off x="1103674" y="5169082"/>
            <a:ext cx="4259052" cy="1067251"/>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solidFill>
                  <a:srgbClr val="FF544A"/>
                </a:solidFill>
                <a:latin typeface="Meiryo"/>
                <a:ea typeface="Meiryo"/>
              </a:rPr>
              <a:t>＜企業情報を</a:t>
            </a:r>
            <a:r>
              <a:rPr lang="en-US" altLang="ja-JP" sz="1050">
                <a:solidFill>
                  <a:srgbClr val="FF544A"/>
                </a:solidFill>
                <a:latin typeface="Meiryo"/>
                <a:ea typeface="Meiryo"/>
              </a:rPr>
              <a:t>AI</a:t>
            </a:r>
            <a:r>
              <a:rPr lang="ja-JP" altLang="en-US" sz="1050">
                <a:solidFill>
                  <a:srgbClr val="FF544A"/>
                </a:solidFill>
                <a:latin typeface="Meiryo"/>
                <a:ea typeface="Meiryo"/>
              </a:rPr>
              <a:t>が自動収集・構造化することで、工数を大幅削減＞</a:t>
            </a:r>
          </a:p>
          <a:p>
            <a:pPr>
              <a:spcBef>
                <a:spcPts val="0"/>
              </a:spcBef>
            </a:pPr>
            <a:r>
              <a:rPr lang="ja-JP" altLang="en-US" sz="1050">
                <a:latin typeface="Meiryo"/>
                <a:ea typeface="Meiryo"/>
              </a:rPr>
              <a:t>データ収集・入力作業時間の大幅な削減により、処理能力が大幅に向上。人的ミスによるデータ品質の問題を解消し、情報収集の即時性も実現できた。</a:t>
            </a:r>
          </a:p>
          <a:p>
            <a:pPr marL="171450" indent="-171450">
              <a:spcBef>
                <a:spcPts val="0"/>
              </a:spcBef>
              <a:buFont typeface="Wingdings" pitchFamily="2" charset="2"/>
              <a:buChar char="l"/>
            </a:pPr>
            <a:endParaRPr lang="ja-JP" altLang="en-US" sz="1050">
              <a:latin typeface="Meiryo"/>
              <a:ea typeface="Meiryo"/>
            </a:endParaRPr>
          </a:p>
        </p:txBody>
      </p:sp>
      <p:pic>
        <p:nvPicPr>
          <p:cNvPr id="3" name="Picture 2">
            <a:extLst>
              <a:ext uri="{FF2B5EF4-FFF2-40B4-BE49-F238E27FC236}">
                <a16:creationId xmlns:a16="http://schemas.microsoft.com/office/drawing/2014/main" id="{F081842E-D8CE-68CA-1B15-4F1A8B62B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9" y="1084216"/>
            <a:ext cx="5329237"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4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4F6F8-360D-178D-C7A8-3E40CF7F9B76}"/>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E0F7E6BD-0D5B-5AF9-399B-24F0A7827B60}"/>
              </a:ext>
            </a:extLst>
          </p:cNvPr>
          <p:cNvSpPr txBox="1"/>
          <p:nvPr/>
        </p:nvSpPr>
        <p:spPr>
          <a:xfrm>
            <a:off x="945183" y="440633"/>
            <a:ext cx="6325450"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effectLst/>
                <a:latin typeface="Meiryo" panose="020B0604030504040204" pitchFamily="34" charset="-128"/>
                <a:ea typeface="Meiryo" panose="020B0604030504040204" pitchFamily="34" charset="-128"/>
              </a:rPr>
              <a:t>事例 </a:t>
            </a:r>
            <a:r>
              <a:rPr lang="en-US" altLang="ja-JP" sz="2000" b="1">
                <a:solidFill>
                  <a:srgbClr val="0B3274"/>
                </a:solidFill>
                <a:latin typeface="Meiryo" panose="020B0604030504040204" pitchFamily="34" charset="-128"/>
                <a:ea typeface="Meiryo" panose="020B0604030504040204" pitchFamily="34" charset="-128"/>
              </a:rPr>
              <a:t>―</a:t>
            </a:r>
            <a:r>
              <a:rPr lang="ja-JP" altLang="en-US" sz="2000" b="1">
                <a:solidFill>
                  <a:srgbClr val="0B3274"/>
                </a:solidFill>
                <a:latin typeface="Meiryo" panose="020B0604030504040204" pitchFamily="34" charset="-128"/>
                <a:ea typeface="Meiryo" panose="020B0604030504040204" pitchFamily="34" charset="-128"/>
              </a:rPr>
              <a:t> 食品製造・加工業様向け伝票仕分け業務自動化</a:t>
            </a:r>
          </a:p>
        </p:txBody>
      </p:sp>
      <p:sp>
        <p:nvSpPr>
          <p:cNvPr id="2" name="角丸四角形 1">
            <a:extLst>
              <a:ext uri="{FF2B5EF4-FFF2-40B4-BE49-F238E27FC236}">
                <a16:creationId xmlns:a16="http://schemas.microsoft.com/office/drawing/2014/main" id="{2E5E1EE9-46FB-8C09-D3DB-AE8B69DEFFF1}"/>
              </a:ext>
            </a:extLst>
          </p:cNvPr>
          <p:cNvSpPr/>
          <p:nvPr/>
        </p:nvSpPr>
        <p:spPr>
          <a:xfrm>
            <a:off x="766763" y="4605832"/>
            <a:ext cx="4932874" cy="1702893"/>
          </a:xfrm>
          <a:prstGeom prst="roundRect">
            <a:avLst>
              <a:gd name="adj" fmla="val 12987"/>
            </a:avLst>
          </a:prstGeom>
          <a:solidFill>
            <a:srgbClr val="E4E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B4AC50D7-AFEF-17CB-A269-19E1F3FFD2E2}"/>
              </a:ext>
            </a:extLst>
          </p:cNvPr>
          <p:cNvGrpSpPr/>
          <p:nvPr/>
        </p:nvGrpSpPr>
        <p:grpSpPr>
          <a:xfrm>
            <a:off x="766763" y="1084217"/>
            <a:ext cx="1833149" cy="293000"/>
            <a:chOff x="766763" y="1084217"/>
            <a:chExt cx="1833149" cy="293000"/>
          </a:xfrm>
        </p:grpSpPr>
        <p:sp>
          <p:nvSpPr>
            <p:cNvPr id="11" name="テキスト ボックス 10">
              <a:extLst>
                <a:ext uri="{FF2B5EF4-FFF2-40B4-BE49-F238E27FC236}">
                  <a16:creationId xmlns:a16="http://schemas.microsoft.com/office/drawing/2014/main" id="{9A1718EC-C5AF-8BB5-0558-D56A388F5035}"/>
                </a:ext>
              </a:extLst>
            </p:cNvPr>
            <p:cNvSpPr txBox="1"/>
            <p:nvPr/>
          </p:nvSpPr>
          <p:spPr>
            <a:xfrm>
              <a:off x="1058528" y="1084217"/>
              <a:ext cx="1541384"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Problem | </a:t>
              </a:r>
              <a:r>
                <a:rPr lang="ja-JP" altLang="en-US" sz="1400" b="1">
                  <a:solidFill>
                    <a:srgbClr val="0B3274"/>
                  </a:solidFill>
                  <a:latin typeface="Meiryo"/>
                  <a:ea typeface="Meiryo"/>
                </a:rPr>
                <a:t>課題感</a:t>
              </a:r>
              <a:endParaRPr lang="en-US" altLang="ja-JP" sz="1050">
                <a:latin typeface="Meiryo"/>
                <a:ea typeface="Meiryo"/>
              </a:endParaRPr>
            </a:p>
          </p:txBody>
        </p:sp>
        <p:pic>
          <p:nvPicPr>
            <p:cNvPr id="16" name="図 15" descr="黒い背景に白い文字が書いてある｜｜｜ｐ&#10;&#10;AI 生成コンテンツは誤りを含む可能性があります。">
              <a:extLst>
                <a:ext uri="{FF2B5EF4-FFF2-40B4-BE49-F238E27FC236}">
                  <a16:creationId xmlns:a16="http://schemas.microsoft.com/office/drawing/2014/main" id="{BDDDEA94-86BC-2487-4462-D4E561100545}"/>
                </a:ext>
              </a:extLst>
            </p:cNvPr>
            <p:cNvPicPr>
              <a:picLocks noChangeAspect="1"/>
            </p:cNvPicPr>
            <p:nvPr/>
          </p:nvPicPr>
          <p:blipFill>
            <a:blip r:embed="rId3"/>
            <a:stretch>
              <a:fillRect/>
            </a:stretch>
          </p:blipFill>
          <p:spPr>
            <a:xfrm>
              <a:off x="766763" y="1085117"/>
              <a:ext cx="292100" cy="292100"/>
            </a:xfrm>
            <a:prstGeom prst="rect">
              <a:avLst/>
            </a:prstGeom>
          </p:spPr>
        </p:pic>
      </p:grpSp>
      <p:sp>
        <p:nvSpPr>
          <p:cNvPr id="23" name="テキスト ボックス 22">
            <a:extLst>
              <a:ext uri="{FF2B5EF4-FFF2-40B4-BE49-F238E27FC236}">
                <a16:creationId xmlns:a16="http://schemas.microsoft.com/office/drawing/2014/main" id="{F982914E-BC2E-5863-775D-36852177B3FE}"/>
              </a:ext>
            </a:extLst>
          </p:cNvPr>
          <p:cNvSpPr txBox="1"/>
          <p:nvPr/>
        </p:nvSpPr>
        <p:spPr>
          <a:xfrm>
            <a:off x="766763" y="1477928"/>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latin typeface="Meiryo"/>
                <a:ea typeface="Meiryo"/>
              </a:rPr>
              <a:t>仕入先からの荷物に添付される伝票の記載方法が統一されておらず、商品名、数量、納期などの情報がバラバラな形式で記載されていた。そのため、熟練スタッフが目視で一枚ずつ確認し、手作業で仕分けを行う必要があり、時間がかかり人的ミスも発生していた。</a:t>
            </a:r>
          </a:p>
        </p:txBody>
      </p:sp>
      <p:grpSp>
        <p:nvGrpSpPr>
          <p:cNvPr id="32" name="グループ化 31">
            <a:extLst>
              <a:ext uri="{FF2B5EF4-FFF2-40B4-BE49-F238E27FC236}">
                <a16:creationId xmlns:a16="http://schemas.microsoft.com/office/drawing/2014/main" id="{CFCC3E3B-966A-3E12-C114-6A0226DF3656}"/>
              </a:ext>
            </a:extLst>
          </p:cNvPr>
          <p:cNvGrpSpPr/>
          <p:nvPr/>
        </p:nvGrpSpPr>
        <p:grpSpPr>
          <a:xfrm>
            <a:off x="766428" y="2667161"/>
            <a:ext cx="2004107" cy="303231"/>
            <a:chOff x="766428" y="1607430"/>
            <a:chExt cx="2004107" cy="303231"/>
          </a:xfrm>
        </p:grpSpPr>
        <p:sp>
          <p:nvSpPr>
            <p:cNvPr id="26" name="テキスト ボックス 25">
              <a:extLst>
                <a:ext uri="{FF2B5EF4-FFF2-40B4-BE49-F238E27FC236}">
                  <a16:creationId xmlns:a16="http://schemas.microsoft.com/office/drawing/2014/main" id="{62A17C22-6C19-98D1-EB31-53AB2F31241D}"/>
                </a:ext>
              </a:extLst>
            </p:cNvPr>
            <p:cNvSpPr txBox="1"/>
            <p:nvPr/>
          </p:nvSpPr>
          <p:spPr>
            <a:xfrm>
              <a:off x="1058528" y="1607430"/>
              <a:ext cx="1712007"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Solution | </a:t>
              </a:r>
              <a:r>
                <a:rPr lang="ja-JP" altLang="en-US" sz="1400" b="1">
                  <a:solidFill>
                    <a:srgbClr val="0B3274"/>
                  </a:solidFill>
                  <a:latin typeface="Meiryo"/>
                  <a:ea typeface="Meiryo"/>
                </a:rPr>
                <a:t>解決手段</a:t>
              </a:r>
              <a:endParaRPr lang="en-US" altLang="ja-JP" sz="1050">
                <a:latin typeface="Meiryo"/>
                <a:ea typeface="Meiryo"/>
              </a:endParaRPr>
            </a:p>
          </p:txBody>
        </p:sp>
        <p:pic>
          <p:nvPicPr>
            <p:cNvPr id="29" name="図 28" descr="アイコン&#10;&#10;AI 生成コンテンツは誤りを含む可能性があります。">
              <a:extLst>
                <a:ext uri="{FF2B5EF4-FFF2-40B4-BE49-F238E27FC236}">
                  <a16:creationId xmlns:a16="http://schemas.microsoft.com/office/drawing/2014/main" id="{E184686B-D5F5-AC97-F771-277285457820}"/>
                </a:ext>
              </a:extLst>
            </p:cNvPr>
            <p:cNvPicPr>
              <a:picLocks noChangeAspect="1"/>
            </p:cNvPicPr>
            <p:nvPr/>
          </p:nvPicPr>
          <p:blipFill>
            <a:blip r:embed="rId4"/>
            <a:stretch>
              <a:fillRect/>
            </a:stretch>
          </p:blipFill>
          <p:spPr>
            <a:xfrm>
              <a:off x="766428" y="1618561"/>
              <a:ext cx="292100" cy="292100"/>
            </a:xfrm>
            <a:prstGeom prst="rect">
              <a:avLst/>
            </a:prstGeom>
          </p:spPr>
        </p:pic>
      </p:grpSp>
      <p:grpSp>
        <p:nvGrpSpPr>
          <p:cNvPr id="31" name="グループ化 30">
            <a:extLst>
              <a:ext uri="{FF2B5EF4-FFF2-40B4-BE49-F238E27FC236}">
                <a16:creationId xmlns:a16="http://schemas.microsoft.com/office/drawing/2014/main" id="{4FEA3576-2291-063F-40C6-5F954BCA876B}"/>
              </a:ext>
            </a:extLst>
          </p:cNvPr>
          <p:cNvGrpSpPr/>
          <p:nvPr/>
        </p:nvGrpSpPr>
        <p:grpSpPr>
          <a:xfrm>
            <a:off x="1058528" y="4789968"/>
            <a:ext cx="1453750" cy="299626"/>
            <a:chOff x="766763" y="2021330"/>
            <a:chExt cx="1453750" cy="299626"/>
          </a:xfrm>
        </p:grpSpPr>
        <p:pic>
          <p:nvPicPr>
            <p:cNvPr id="20" name="図 19" descr="光, 挿絵 が含まれている画像&#10;&#10;AI 生成コンテンツは誤りを含む可能性があります。">
              <a:extLst>
                <a:ext uri="{FF2B5EF4-FFF2-40B4-BE49-F238E27FC236}">
                  <a16:creationId xmlns:a16="http://schemas.microsoft.com/office/drawing/2014/main" id="{212F21BB-C863-700F-BE57-E12BC5357939}"/>
                </a:ext>
              </a:extLst>
            </p:cNvPr>
            <p:cNvPicPr>
              <a:picLocks noChangeAspect="1"/>
            </p:cNvPicPr>
            <p:nvPr/>
          </p:nvPicPr>
          <p:blipFill>
            <a:blip r:embed="rId5"/>
            <a:stretch>
              <a:fillRect/>
            </a:stretch>
          </p:blipFill>
          <p:spPr>
            <a:xfrm>
              <a:off x="766763" y="2021330"/>
              <a:ext cx="292100" cy="292100"/>
            </a:xfrm>
            <a:prstGeom prst="rect">
              <a:avLst/>
            </a:prstGeom>
          </p:spPr>
        </p:pic>
        <p:sp>
          <p:nvSpPr>
            <p:cNvPr id="30" name="テキスト ボックス 29">
              <a:extLst>
                <a:ext uri="{FF2B5EF4-FFF2-40B4-BE49-F238E27FC236}">
                  <a16:creationId xmlns:a16="http://schemas.microsoft.com/office/drawing/2014/main" id="{CDEDE1E6-84DB-AB42-FDEC-1BF787C94081}"/>
                </a:ext>
              </a:extLst>
            </p:cNvPr>
            <p:cNvSpPr txBox="1"/>
            <p:nvPr/>
          </p:nvSpPr>
          <p:spPr>
            <a:xfrm>
              <a:off x="1058528" y="2027956"/>
              <a:ext cx="1161985"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Result | </a:t>
              </a:r>
              <a:r>
                <a:rPr lang="ja-JP" altLang="en-US" sz="1400" b="1">
                  <a:solidFill>
                    <a:srgbClr val="0B3274"/>
                  </a:solidFill>
                  <a:latin typeface="Meiryo"/>
                  <a:ea typeface="Meiryo"/>
                </a:rPr>
                <a:t>結果</a:t>
              </a:r>
              <a:endParaRPr lang="en-US" altLang="ja-JP" sz="1050">
                <a:latin typeface="Meiryo"/>
                <a:ea typeface="Meiryo"/>
              </a:endParaRPr>
            </a:p>
          </p:txBody>
        </p:sp>
      </p:grpSp>
      <p:sp>
        <p:nvSpPr>
          <p:cNvPr id="34" name="テキスト ボックス 33">
            <a:extLst>
              <a:ext uri="{FF2B5EF4-FFF2-40B4-BE49-F238E27FC236}">
                <a16:creationId xmlns:a16="http://schemas.microsoft.com/office/drawing/2014/main" id="{5F4613A5-FD8B-AF9C-695C-8B832A005C1D}"/>
              </a:ext>
            </a:extLst>
          </p:cNvPr>
          <p:cNvSpPr txBox="1"/>
          <p:nvPr/>
        </p:nvSpPr>
        <p:spPr>
          <a:xfrm>
            <a:off x="766763" y="3076053"/>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latin typeface="Meiryo"/>
                <a:ea typeface="Meiryo"/>
              </a:rPr>
              <a:t>画像解析</a:t>
            </a:r>
            <a:r>
              <a:rPr lang="en-US" altLang="ja-JP" sz="1050">
                <a:latin typeface="Meiryo"/>
                <a:ea typeface="Meiryo"/>
              </a:rPr>
              <a:t>AI</a:t>
            </a:r>
            <a:r>
              <a:rPr lang="ja-JP" altLang="en-US" sz="1050">
                <a:latin typeface="Meiryo"/>
                <a:ea typeface="Meiryo"/>
              </a:rPr>
              <a:t>を導入し、様々な形式の伝票を自動で読み取りデータ化するシステムを構築。</a:t>
            </a:r>
            <a:r>
              <a:rPr lang="en-US" altLang="ja-JP" sz="1050">
                <a:latin typeface="Meiryo"/>
                <a:ea typeface="Meiryo"/>
              </a:rPr>
              <a:t>OCR</a:t>
            </a:r>
            <a:r>
              <a:rPr lang="ja-JP" altLang="en-US" sz="1050">
                <a:latin typeface="Meiryo"/>
                <a:ea typeface="Meiryo"/>
              </a:rPr>
              <a:t>技術と機械学習を組み合わせ、手書き文字や異なるフォーマットにも対応。読み取ったデータは自動で在庫管理システムに連携し、仕分け作業を効率化した。</a:t>
            </a:r>
          </a:p>
        </p:txBody>
      </p:sp>
      <p:sp>
        <p:nvSpPr>
          <p:cNvPr id="35" name="テキスト ボックス 34">
            <a:extLst>
              <a:ext uri="{FF2B5EF4-FFF2-40B4-BE49-F238E27FC236}">
                <a16:creationId xmlns:a16="http://schemas.microsoft.com/office/drawing/2014/main" id="{2697FBA8-ECAC-5B3A-A6FA-D96A4767F809}"/>
              </a:ext>
            </a:extLst>
          </p:cNvPr>
          <p:cNvSpPr txBox="1"/>
          <p:nvPr/>
        </p:nvSpPr>
        <p:spPr>
          <a:xfrm>
            <a:off x="1103674" y="5169082"/>
            <a:ext cx="4259052" cy="1067251"/>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solidFill>
                  <a:srgbClr val="FF544A"/>
                </a:solidFill>
                <a:latin typeface="Meiryo"/>
                <a:ea typeface="Meiryo"/>
              </a:rPr>
              <a:t>＜画像解析</a:t>
            </a:r>
            <a:r>
              <a:rPr lang="en-US" altLang="ja-JP" sz="1050">
                <a:solidFill>
                  <a:srgbClr val="FF544A"/>
                </a:solidFill>
                <a:latin typeface="Meiryo"/>
                <a:ea typeface="Meiryo"/>
              </a:rPr>
              <a:t>AI</a:t>
            </a:r>
            <a:r>
              <a:rPr lang="ja-JP" altLang="en-US" sz="1050">
                <a:solidFill>
                  <a:srgbClr val="FF544A"/>
                </a:solidFill>
                <a:latin typeface="Meiryo"/>
                <a:ea typeface="Meiryo"/>
              </a:rPr>
              <a:t>で伝票仕分けを自動化し、倉庫業務を効率化＞</a:t>
            </a:r>
            <a:endParaRPr lang="en-US" altLang="ja-JP" sz="1050">
              <a:solidFill>
                <a:srgbClr val="FF544A"/>
              </a:solidFill>
              <a:latin typeface="Meiryo"/>
              <a:ea typeface="Meiryo"/>
            </a:endParaRPr>
          </a:p>
          <a:p>
            <a:pPr>
              <a:spcBef>
                <a:spcPts val="0"/>
              </a:spcBef>
            </a:pPr>
            <a:r>
              <a:rPr lang="ja-JP" altLang="en-US" sz="1050">
                <a:latin typeface="Meiryo"/>
                <a:ea typeface="Meiryo"/>
              </a:rPr>
              <a:t>伝票処理時間を大幅に削減し、人的ミスをほぼゼロに。熟練スタッフは他の重要業務に集中でき、新人スタッフでも正確な仕分けが可能になり、繁忙期の残業時間も大幅に短縮。</a:t>
            </a:r>
          </a:p>
          <a:p>
            <a:pPr marL="171450" indent="-171450">
              <a:spcBef>
                <a:spcPts val="0"/>
              </a:spcBef>
              <a:buFont typeface="Wingdings" pitchFamily="2" charset="2"/>
              <a:buChar char="l"/>
            </a:pPr>
            <a:endParaRPr lang="ja-JP" altLang="en-US" sz="1050">
              <a:latin typeface="Meiryo"/>
              <a:ea typeface="Meiryo"/>
            </a:endParaRPr>
          </a:p>
        </p:txBody>
      </p:sp>
      <p:pic>
        <p:nvPicPr>
          <p:cNvPr id="3" name="Picture 2">
            <a:extLst>
              <a:ext uri="{FF2B5EF4-FFF2-40B4-BE49-F238E27FC236}">
                <a16:creationId xmlns:a16="http://schemas.microsoft.com/office/drawing/2014/main" id="{2BD3F27E-68FE-5AC9-EFE7-8818EE1BCD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3471" y="1084217"/>
            <a:ext cx="5331765" cy="355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261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66850-90AC-0627-38AB-76AADBF22949}"/>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A326EAB0-6276-4389-462E-75F66205464C}"/>
              </a:ext>
            </a:extLst>
          </p:cNvPr>
          <p:cNvSpPr txBox="1"/>
          <p:nvPr/>
        </p:nvSpPr>
        <p:spPr>
          <a:xfrm>
            <a:off x="945183" y="440633"/>
            <a:ext cx="6581930"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effectLst/>
                <a:latin typeface="Meiryo" panose="020B0604030504040204" pitchFamily="34" charset="-128"/>
                <a:ea typeface="Meiryo" panose="020B0604030504040204" pitchFamily="34" charset="-128"/>
              </a:rPr>
              <a:t>事例 </a:t>
            </a:r>
            <a:r>
              <a:rPr lang="en-US" altLang="ja-JP" sz="2000" b="1">
                <a:solidFill>
                  <a:srgbClr val="0B3274"/>
                </a:solidFill>
                <a:latin typeface="Meiryo" panose="020B0604030504040204" pitchFamily="34" charset="-128"/>
                <a:ea typeface="Meiryo" panose="020B0604030504040204" pitchFamily="34" charset="-128"/>
              </a:rPr>
              <a:t>―</a:t>
            </a:r>
            <a:r>
              <a:rPr lang="ja-JP" altLang="en-US" sz="2000" b="1">
                <a:solidFill>
                  <a:srgbClr val="0B3274"/>
                </a:solidFill>
                <a:latin typeface="Meiryo" panose="020B0604030504040204" pitchFamily="34" charset="-128"/>
                <a:ea typeface="Meiryo" panose="020B0604030504040204" pitchFamily="34" charset="-128"/>
              </a:rPr>
              <a:t> 人材サービス業様向けリバースエンジニアリング</a:t>
            </a:r>
          </a:p>
        </p:txBody>
      </p:sp>
      <p:sp>
        <p:nvSpPr>
          <p:cNvPr id="2" name="角丸四角形 1">
            <a:extLst>
              <a:ext uri="{FF2B5EF4-FFF2-40B4-BE49-F238E27FC236}">
                <a16:creationId xmlns:a16="http://schemas.microsoft.com/office/drawing/2014/main" id="{E108C141-F702-B69E-1934-0BA9008AABD8}"/>
              </a:ext>
            </a:extLst>
          </p:cNvPr>
          <p:cNvSpPr/>
          <p:nvPr/>
        </p:nvSpPr>
        <p:spPr>
          <a:xfrm>
            <a:off x="766763" y="4468167"/>
            <a:ext cx="4932874" cy="1840558"/>
          </a:xfrm>
          <a:prstGeom prst="roundRect">
            <a:avLst>
              <a:gd name="adj" fmla="val 12987"/>
            </a:avLst>
          </a:prstGeom>
          <a:solidFill>
            <a:srgbClr val="E4E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B283F053-70BE-3208-4A94-843A29AEEF87}"/>
              </a:ext>
            </a:extLst>
          </p:cNvPr>
          <p:cNvGrpSpPr/>
          <p:nvPr/>
        </p:nvGrpSpPr>
        <p:grpSpPr>
          <a:xfrm>
            <a:off x="766763" y="1084217"/>
            <a:ext cx="1833149" cy="293000"/>
            <a:chOff x="766763" y="1084217"/>
            <a:chExt cx="1833149" cy="293000"/>
          </a:xfrm>
        </p:grpSpPr>
        <p:sp>
          <p:nvSpPr>
            <p:cNvPr id="11" name="テキスト ボックス 10">
              <a:extLst>
                <a:ext uri="{FF2B5EF4-FFF2-40B4-BE49-F238E27FC236}">
                  <a16:creationId xmlns:a16="http://schemas.microsoft.com/office/drawing/2014/main" id="{8128E700-4894-B73A-CE26-891923240AD3}"/>
                </a:ext>
              </a:extLst>
            </p:cNvPr>
            <p:cNvSpPr txBox="1"/>
            <p:nvPr/>
          </p:nvSpPr>
          <p:spPr>
            <a:xfrm>
              <a:off x="1058528" y="1084217"/>
              <a:ext cx="1541384"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Problem | </a:t>
              </a:r>
              <a:r>
                <a:rPr lang="ja-JP" altLang="en-US" sz="1400" b="1">
                  <a:solidFill>
                    <a:srgbClr val="0B3274"/>
                  </a:solidFill>
                  <a:latin typeface="Meiryo"/>
                  <a:ea typeface="Meiryo"/>
                </a:rPr>
                <a:t>課題感</a:t>
              </a:r>
              <a:endParaRPr lang="en-US" altLang="ja-JP" sz="1050">
                <a:latin typeface="Meiryo"/>
                <a:ea typeface="Meiryo"/>
              </a:endParaRPr>
            </a:p>
          </p:txBody>
        </p:sp>
        <p:pic>
          <p:nvPicPr>
            <p:cNvPr id="16" name="図 15" descr="黒い背景に白い文字が書いてある｜｜｜ｐ&#10;&#10;AI 生成コンテンツは誤りを含む可能性があります。">
              <a:extLst>
                <a:ext uri="{FF2B5EF4-FFF2-40B4-BE49-F238E27FC236}">
                  <a16:creationId xmlns:a16="http://schemas.microsoft.com/office/drawing/2014/main" id="{BC7391CD-5281-B219-5246-1E0E44183ACF}"/>
                </a:ext>
              </a:extLst>
            </p:cNvPr>
            <p:cNvPicPr>
              <a:picLocks noChangeAspect="1"/>
            </p:cNvPicPr>
            <p:nvPr/>
          </p:nvPicPr>
          <p:blipFill>
            <a:blip r:embed="rId3"/>
            <a:stretch>
              <a:fillRect/>
            </a:stretch>
          </p:blipFill>
          <p:spPr>
            <a:xfrm>
              <a:off x="766763" y="1085117"/>
              <a:ext cx="292100" cy="292100"/>
            </a:xfrm>
            <a:prstGeom prst="rect">
              <a:avLst/>
            </a:prstGeom>
          </p:spPr>
        </p:pic>
      </p:grpSp>
      <p:sp>
        <p:nvSpPr>
          <p:cNvPr id="23" name="テキスト ボックス 22">
            <a:extLst>
              <a:ext uri="{FF2B5EF4-FFF2-40B4-BE49-F238E27FC236}">
                <a16:creationId xmlns:a16="http://schemas.microsoft.com/office/drawing/2014/main" id="{C7787B15-1C71-FB4F-AB3C-FC4CAE5D1627}"/>
              </a:ext>
            </a:extLst>
          </p:cNvPr>
          <p:cNvSpPr txBox="1"/>
          <p:nvPr/>
        </p:nvSpPr>
        <p:spPr>
          <a:xfrm>
            <a:off x="766763" y="1477928"/>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en-US" altLang="ja-JP" sz="1050">
                <a:latin typeface="Meiryo"/>
                <a:ea typeface="Meiryo"/>
              </a:rPr>
              <a:t>20</a:t>
            </a:r>
            <a:r>
              <a:rPr lang="ja-JP" altLang="en-US" sz="1050">
                <a:latin typeface="Meiryo"/>
                <a:ea typeface="Meiryo"/>
              </a:rPr>
              <a:t>年以上運営している人材マッチングサイトにおいて、長年の開発でドキュメントが不足し、複数の業務システムが複雑に連携したブラックボックス状態となっていた。リニューアルの際に、システム構造の把握に膨大な時間がかかり、改修リスクが高く、開発チームも仕様を完全に理解できていない状況だった。</a:t>
            </a:r>
          </a:p>
        </p:txBody>
      </p:sp>
      <p:grpSp>
        <p:nvGrpSpPr>
          <p:cNvPr id="32" name="グループ化 31">
            <a:extLst>
              <a:ext uri="{FF2B5EF4-FFF2-40B4-BE49-F238E27FC236}">
                <a16:creationId xmlns:a16="http://schemas.microsoft.com/office/drawing/2014/main" id="{F78FFD28-543D-D25E-4664-083ED5C73669}"/>
              </a:ext>
            </a:extLst>
          </p:cNvPr>
          <p:cNvGrpSpPr/>
          <p:nvPr/>
        </p:nvGrpSpPr>
        <p:grpSpPr>
          <a:xfrm>
            <a:off x="766428" y="2667161"/>
            <a:ext cx="2004107" cy="303231"/>
            <a:chOff x="766428" y="1607430"/>
            <a:chExt cx="2004107" cy="303231"/>
          </a:xfrm>
        </p:grpSpPr>
        <p:sp>
          <p:nvSpPr>
            <p:cNvPr id="26" name="テキスト ボックス 25">
              <a:extLst>
                <a:ext uri="{FF2B5EF4-FFF2-40B4-BE49-F238E27FC236}">
                  <a16:creationId xmlns:a16="http://schemas.microsoft.com/office/drawing/2014/main" id="{C78BEC51-5CAE-AFBC-3646-8B10DFC741B5}"/>
                </a:ext>
              </a:extLst>
            </p:cNvPr>
            <p:cNvSpPr txBox="1"/>
            <p:nvPr/>
          </p:nvSpPr>
          <p:spPr>
            <a:xfrm>
              <a:off x="1058528" y="1607430"/>
              <a:ext cx="1712007"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Solution | </a:t>
              </a:r>
              <a:r>
                <a:rPr lang="ja-JP" altLang="en-US" sz="1400" b="1">
                  <a:solidFill>
                    <a:srgbClr val="0B3274"/>
                  </a:solidFill>
                  <a:latin typeface="Meiryo"/>
                  <a:ea typeface="Meiryo"/>
                </a:rPr>
                <a:t>解決手段</a:t>
              </a:r>
              <a:endParaRPr lang="en-US" altLang="ja-JP" sz="1050">
                <a:latin typeface="Meiryo"/>
                <a:ea typeface="Meiryo"/>
              </a:endParaRPr>
            </a:p>
          </p:txBody>
        </p:sp>
        <p:pic>
          <p:nvPicPr>
            <p:cNvPr id="29" name="図 28" descr="アイコン&#10;&#10;AI 生成コンテンツは誤りを含む可能性があります。">
              <a:extLst>
                <a:ext uri="{FF2B5EF4-FFF2-40B4-BE49-F238E27FC236}">
                  <a16:creationId xmlns:a16="http://schemas.microsoft.com/office/drawing/2014/main" id="{FE6F100D-0997-7330-C7CE-B5D02623EB99}"/>
                </a:ext>
              </a:extLst>
            </p:cNvPr>
            <p:cNvPicPr>
              <a:picLocks noChangeAspect="1"/>
            </p:cNvPicPr>
            <p:nvPr/>
          </p:nvPicPr>
          <p:blipFill>
            <a:blip r:embed="rId4"/>
            <a:stretch>
              <a:fillRect/>
            </a:stretch>
          </p:blipFill>
          <p:spPr>
            <a:xfrm>
              <a:off x="766428" y="1618561"/>
              <a:ext cx="292100" cy="292100"/>
            </a:xfrm>
            <a:prstGeom prst="rect">
              <a:avLst/>
            </a:prstGeom>
          </p:spPr>
        </p:pic>
      </p:grpSp>
      <p:grpSp>
        <p:nvGrpSpPr>
          <p:cNvPr id="31" name="グループ化 30">
            <a:extLst>
              <a:ext uri="{FF2B5EF4-FFF2-40B4-BE49-F238E27FC236}">
                <a16:creationId xmlns:a16="http://schemas.microsoft.com/office/drawing/2014/main" id="{9092956E-D477-3695-34FA-5641771F43DE}"/>
              </a:ext>
            </a:extLst>
          </p:cNvPr>
          <p:cNvGrpSpPr/>
          <p:nvPr/>
        </p:nvGrpSpPr>
        <p:grpSpPr>
          <a:xfrm>
            <a:off x="1058528" y="4652303"/>
            <a:ext cx="1453750" cy="299626"/>
            <a:chOff x="766763" y="2021330"/>
            <a:chExt cx="1453750" cy="299626"/>
          </a:xfrm>
        </p:grpSpPr>
        <p:pic>
          <p:nvPicPr>
            <p:cNvPr id="20" name="図 19" descr="光, 挿絵 が含まれている画像&#10;&#10;AI 生成コンテンツは誤りを含む可能性があります。">
              <a:extLst>
                <a:ext uri="{FF2B5EF4-FFF2-40B4-BE49-F238E27FC236}">
                  <a16:creationId xmlns:a16="http://schemas.microsoft.com/office/drawing/2014/main" id="{175C37CB-0B93-203D-5D01-2540A349E765}"/>
                </a:ext>
              </a:extLst>
            </p:cNvPr>
            <p:cNvPicPr>
              <a:picLocks noChangeAspect="1"/>
            </p:cNvPicPr>
            <p:nvPr/>
          </p:nvPicPr>
          <p:blipFill>
            <a:blip r:embed="rId5"/>
            <a:stretch>
              <a:fillRect/>
            </a:stretch>
          </p:blipFill>
          <p:spPr>
            <a:xfrm>
              <a:off x="766763" y="2021330"/>
              <a:ext cx="292100" cy="292100"/>
            </a:xfrm>
            <a:prstGeom prst="rect">
              <a:avLst/>
            </a:prstGeom>
          </p:spPr>
        </p:pic>
        <p:sp>
          <p:nvSpPr>
            <p:cNvPr id="30" name="テキスト ボックス 29">
              <a:extLst>
                <a:ext uri="{FF2B5EF4-FFF2-40B4-BE49-F238E27FC236}">
                  <a16:creationId xmlns:a16="http://schemas.microsoft.com/office/drawing/2014/main" id="{89358C98-5715-7541-636D-620E124707CE}"/>
                </a:ext>
              </a:extLst>
            </p:cNvPr>
            <p:cNvSpPr txBox="1"/>
            <p:nvPr/>
          </p:nvSpPr>
          <p:spPr>
            <a:xfrm>
              <a:off x="1058528" y="2027956"/>
              <a:ext cx="1161985"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Result | </a:t>
              </a:r>
              <a:r>
                <a:rPr lang="ja-JP" altLang="en-US" sz="1400" b="1">
                  <a:solidFill>
                    <a:srgbClr val="0B3274"/>
                  </a:solidFill>
                  <a:latin typeface="Meiryo"/>
                  <a:ea typeface="Meiryo"/>
                </a:rPr>
                <a:t>結果</a:t>
              </a:r>
              <a:endParaRPr lang="en-US" altLang="ja-JP" sz="1050">
                <a:latin typeface="Meiryo"/>
                <a:ea typeface="Meiryo"/>
              </a:endParaRPr>
            </a:p>
          </p:txBody>
        </p:sp>
      </p:grpSp>
      <p:sp>
        <p:nvSpPr>
          <p:cNvPr id="34" name="テキスト ボックス 33">
            <a:extLst>
              <a:ext uri="{FF2B5EF4-FFF2-40B4-BE49-F238E27FC236}">
                <a16:creationId xmlns:a16="http://schemas.microsoft.com/office/drawing/2014/main" id="{7BD7DB7F-C04C-615A-A2EA-50F077BC716B}"/>
              </a:ext>
            </a:extLst>
          </p:cNvPr>
          <p:cNvSpPr txBox="1"/>
          <p:nvPr/>
        </p:nvSpPr>
        <p:spPr>
          <a:xfrm>
            <a:off x="766763" y="3076053"/>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latin typeface="Meiryo"/>
                <a:ea typeface="Meiryo"/>
              </a:rPr>
              <a:t>生成</a:t>
            </a:r>
            <a:r>
              <a:rPr lang="en-US" altLang="ja-JP" sz="1050">
                <a:latin typeface="Meiryo"/>
                <a:ea typeface="Meiryo"/>
              </a:rPr>
              <a:t>AI</a:t>
            </a:r>
            <a:r>
              <a:rPr lang="ja-JP" altLang="en-US" sz="1050">
                <a:latin typeface="Meiryo"/>
                <a:ea typeface="Meiryo"/>
              </a:rPr>
              <a:t>を活用し、リバースエンジニアリングを実施。ソースコード解析、システム構成図や</a:t>
            </a:r>
            <a:r>
              <a:rPr lang="en-US" altLang="ja-JP" sz="1050">
                <a:latin typeface="Meiryo"/>
                <a:ea typeface="Meiryo"/>
              </a:rPr>
              <a:t>API</a:t>
            </a:r>
            <a:r>
              <a:rPr lang="ja-JP" altLang="en-US" sz="1050">
                <a:latin typeface="Meiryo"/>
                <a:ea typeface="Meiryo"/>
              </a:rPr>
              <a:t>仕様書、データフロー図を自動生成。</a:t>
            </a:r>
            <a:r>
              <a:rPr lang="en-US" altLang="ja-JP" sz="1050">
                <a:latin typeface="Meiryo"/>
                <a:ea typeface="Meiryo"/>
              </a:rPr>
              <a:t>AI</a:t>
            </a:r>
            <a:r>
              <a:rPr lang="ja-JP" altLang="en-US" sz="1050">
                <a:latin typeface="Meiryo"/>
                <a:ea typeface="Meiryo"/>
              </a:rPr>
              <a:t>がコードの依存関係を可視化し、未文書化の機能や処理ロジックを明確化。段階的なリファクタリング計画も提案した。</a:t>
            </a:r>
          </a:p>
        </p:txBody>
      </p:sp>
      <p:sp>
        <p:nvSpPr>
          <p:cNvPr id="35" name="テキスト ボックス 34">
            <a:extLst>
              <a:ext uri="{FF2B5EF4-FFF2-40B4-BE49-F238E27FC236}">
                <a16:creationId xmlns:a16="http://schemas.microsoft.com/office/drawing/2014/main" id="{3618456E-CC13-DFAD-7634-A517C42CF5D0}"/>
              </a:ext>
            </a:extLst>
          </p:cNvPr>
          <p:cNvSpPr txBox="1"/>
          <p:nvPr/>
        </p:nvSpPr>
        <p:spPr>
          <a:xfrm>
            <a:off x="1103674" y="5031417"/>
            <a:ext cx="4259052" cy="1277308"/>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solidFill>
                  <a:srgbClr val="FF544A"/>
                </a:solidFill>
                <a:latin typeface="Meiryo"/>
                <a:ea typeface="Meiryo"/>
              </a:rPr>
              <a:t>＜生成</a:t>
            </a:r>
            <a:r>
              <a:rPr lang="en-US" altLang="ja-JP" sz="1050">
                <a:solidFill>
                  <a:srgbClr val="FF544A"/>
                </a:solidFill>
                <a:latin typeface="Meiryo"/>
                <a:ea typeface="Meiryo"/>
              </a:rPr>
              <a:t>AI</a:t>
            </a:r>
            <a:r>
              <a:rPr lang="ja-JP" altLang="en-US" sz="1050">
                <a:solidFill>
                  <a:srgbClr val="FF544A"/>
                </a:solidFill>
                <a:latin typeface="Meiryo"/>
                <a:ea typeface="Meiryo"/>
              </a:rPr>
              <a:t>でレガシーシステムを解析、サイトリニューアルを実現＞</a:t>
            </a:r>
            <a:endParaRPr lang="en-US" altLang="ja-JP" sz="1050">
              <a:solidFill>
                <a:srgbClr val="FF544A"/>
              </a:solidFill>
              <a:latin typeface="Meiryo"/>
              <a:ea typeface="Meiryo"/>
            </a:endParaRPr>
          </a:p>
          <a:p>
            <a:pPr>
              <a:spcBef>
                <a:spcPts val="0"/>
              </a:spcBef>
            </a:pPr>
            <a:r>
              <a:rPr lang="ja-JP" altLang="en-US" sz="1050">
                <a:latin typeface="Meiryo"/>
                <a:ea typeface="Meiryo"/>
              </a:rPr>
              <a:t>システム解析期間を短縮し、包括的なドキュメントを整備。安全なリニューアル計画を策定でき、開発リスクを大幅に軽減。新機能追加も容易になり、開発効率が向上。チーム全体でシステム理解が共有され、属人化も解消された。</a:t>
            </a:r>
          </a:p>
          <a:p>
            <a:pPr marL="171450" indent="-171450">
              <a:spcBef>
                <a:spcPts val="0"/>
              </a:spcBef>
              <a:buFont typeface="Wingdings" pitchFamily="2" charset="2"/>
              <a:buChar char="l"/>
            </a:pPr>
            <a:endParaRPr lang="ja-JP" altLang="en-US" sz="1050">
              <a:latin typeface="Meiryo"/>
              <a:ea typeface="Meiryo"/>
            </a:endParaRPr>
          </a:p>
        </p:txBody>
      </p:sp>
      <p:pic>
        <p:nvPicPr>
          <p:cNvPr id="3" name="図 2">
            <a:extLst>
              <a:ext uri="{FF2B5EF4-FFF2-40B4-BE49-F238E27FC236}">
                <a16:creationId xmlns:a16="http://schemas.microsoft.com/office/drawing/2014/main" id="{D6944EB2-9558-613E-D65A-F9BE1F5A7102}"/>
              </a:ext>
            </a:extLst>
          </p:cNvPr>
          <p:cNvPicPr>
            <a:picLocks noChangeAspect="1"/>
          </p:cNvPicPr>
          <p:nvPr/>
        </p:nvPicPr>
        <p:blipFill>
          <a:blip r:embed="rId6"/>
          <a:stretch>
            <a:fillRect/>
          </a:stretch>
        </p:blipFill>
        <p:spPr>
          <a:xfrm>
            <a:off x="6095999" y="1084216"/>
            <a:ext cx="5329237" cy="3552825"/>
          </a:xfrm>
          <a:prstGeom prst="rect">
            <a:avLst/>
          </a:prstGeom>
        </p:spPr>
      </p:pic>
    </p:spTree>
    <p:extLst>
      <p:ext uri="{BB962C8B-B14F-4D97-AF65-F5344CB8AC3E}">
        <p14:creationId xmlns:p14="http://schemas.microsoft.com/office/powerpoint/2010/main" val="604506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B4171-0E60-2AB6-4029-A22DFF024389}"/>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C109216F-A965-5B47-1C77-E0715AAF5C2F}"/>
              </a:ext>
            </a:extLst>
          </p:cNvPr>
          <p:cNvSpPr txBox="1"/>
          <p:nvPr/>
        </p:nvSpPr>
        <p:spPr>
          <a:xfrm>
            <a:off x="945183" y="440633"/>
            <a:ext cx="5299528"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effectLst/>
                <a:latin typeface="Meiryo" panose="020B0604030504040204" pitchFamily="34" charset="-128"/>
                <a:ea typeface="Meiryo" panose="020B0604030504040204" pitchFamily="34" charset="-128"/>
              </a:rPr>
              <a:t>事例 </a:t>
            </a:r>
            <a:r>
              <a:rPr lang="en-US" altLang="ja-JP" sz="2000" b="1">
                <a:solidFill>
                  <a:srgbClr val="0B3274"/>
                </a:solidFill>
                <a:latin typeface="Meiryo" panose="020B0604030504040204" pitchFamily="34" charset="-128"/>
                <a:ea typeface="Meiryo" panose="020B0604030504040204" pitchFamily="34" charset="-128"/>
              </a:rPr>
              <a:t>―</a:t>
            </a:r>
            <a:r>
              <a:rPr lang="ja-JP" altLang="en-US" sz="2000" b="1">
                <a:solidFill>
                  <a:srgbClr val="0B3274"/>
                </a:solidFill>
                <a:latin typeface="Meiryo" panose="020B0604030504040204" pitchFamily="34" charset="-128"/>
                <a:ea typeface="Meiryo" panose="020B0604030504040204" pitchFamily="34" charset="-128"/>
              </a:rPr>
              <a:t> 空港設備会社様向け滑走路検査自動化</a:t>
            </a:r>
          </a:p>
        </p:txBody>
      </p:sp>
      <p:sp>
        <p:nvSpPr>
          <p:cNvPr id="2" name="角丸四角形 1">
            <a:extLst>
              <a:ext uri="{FF2B5EF4-FFF2-40B4-BE49-F238E27FC236}">
                <a16:creationId xmlns:a16="http://schemas.microsoft.com/office/drawing/2014/main" id="{8482C052-80B0-04E4-6827-2F080C214B7A}"/>
              </a:ext>
            </a:extLst>
          </p:cNvPr>
          <p:cNvSpPr/>
          <p:nvPr/>
        </p:nvSpPr>
        <p:spPr>
          <a:xfrm>
            <a:off x="766763" y="4468167"/>
            <a:ext cx="4932874" cy="1840558"/>
          </a:xfrm>
          <a:prstGeom prst="roundRect">
            <a:avLst>
              <a:gd name="adj" fmla="val 12987"/>
            </a:avLst>
          </a:prstGeom>
          <a:solidFill>
            <a:srgbClr val="E4E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80DA81D9-EAFF-3470-8E72-AFA0619BEB0A}"/>
              </a:ext>
            </a:extLst>
          </p:cNvPr>
          <p:cNvGrpSpPr/>
          <p:nvPr/>
        </p:nvGrpSpPr>
        <p:grpSpPr>
          <a:xfrm>
            <a:off x="766763" y="1084217"/>
            <a:ext cx="1833149" cy="293000"/>
            <a:chOff x="766763" y="1084217"/>
            <a:chExt cx="1833149" cy="293000"/>
          </a:xfrm>
        </p:grpSpPr>
        <p:sp>
          <p:nvSpPr>
            <p:cNvPr id="11" name="テキスト ボックス 10">
              <a:extLst>
                <a:ext uri="{FF2B5EF4-FFF2-40B4-BE49-F238E27FC236}">
                  <a16:creationId xmlns:a16="http://schemas.microsoft.com/office/drawing/2014/main" id="{607C74A3-E768-8A09-DC22-A39741833C1E}"/>
                </a:ext>
              </a:extLst>
            </p:cNvPr>
            <p:cNvSpPr txBox="1"/>
            <p:nvPr/>
          </p:nvSpPr>
          <p:spPr>
            <a:xfrm>
              <a:off x="1058528" y="1084217"/>
              <a:ext cx="1541384"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Problem | </a:t>
              </a:r>
              <a:r>
                <a:rPr lang="ja-JP" altLang="en-US" sz="1400" b="1">
                  <a:solidFill>
                    <a:srgbClr val="0B3274"/>
                  </a:solidFill>
                  <a:latin typeface="Meiryo"/>
                  <a:ea typeface="Meiryo"/>
                </a:rPr>
                <a:t>課題感</a:t>
              </a:r>
              <a:endParaRPr lang="en-US" altLang="ja-JP" sz="1050">
                <a:latin typeface="Meiryo"/>
                <a:ea typeface="Meiryo"/>
              </a:endParaRPr>
            </a:p>
          </p:txBody>
        </p:sp>
        <p:pic>
          <p:nvPicPr>
            <p:cNvPr id="16" name="図 15" descr="黒い背景に白い文字が書いてある｜｜｜ｐ&#10;&#10;AI 生成コンテンツは誤りを含む可能性があります。">
              <a:extLst>
                <a:ext uri="{FF2B5EF4-FFF2-40B4-BE49-F238E27FC236}">
                  <a16:creationId xmlns:a16="http://schemas.microsoft.com/office/drawing/2014/main" id="{DB631B20-2755-7458-B58E-461ED76F0D81}"/>
                </a:ext>
              </a:extLst>
            </p:cNvPr>
            <p:cNvPicPr>
              <a:picLocks noChangeAspect="1"/>
            </p:cNvPicPr>
            <p:nvPr/>
          </p:nvPicPr>
          <p:blipFill>
            <a:blip r:embed="rId3"/>
            <a:stretch>
              <a:fillRect/>
            </a:stretch>
          </p:blipFill>
          <p:spPr>
            <a:xfrm>
              <a:off x="766763" y="1085117"/>
              <a:ext cx="292100" cy="292100"/>
            </a:xfrm>
            <a:prstGeom prst="rect">
              <a:avLst/>
            </a:prstGeom>
          </p:spPr>
        </p:pic>
      </p:grpSp>
      <p:sp>
        <p:nvSpPr>
          <p:cNvPr id="23" name="テキスト ボックス 22">
            <a:extLst>
              <a:ext uri="{FF2B5EF4-FFF2-40B4-BE49-F238E27FC236}">
                <a16:creationId xmlns:a16="http://schemas.microsoft.com/office/drawing/2014/main" id="{8A8CBE61-B7D9-96E4-FEC6-EB45CD46BE50}"/>
              </a:ext>
            </a:extLst>
          </p:cNvPr>
          <p:cNvSpPr txBox="1"/>
          <p:nvPr/>
        </p:nvSpPr>
        <p:spPr>
          <a:xfrm>
            <a:off x="766763" y="1477928"/>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latin typeface="Meiryo"/>
                <a:ea typeface="Meiryo"/>
              </a:rPr>
              <a:t>空港の滑走路検査は熟練の技術者による目視での検査がメインでした。しかし、増える需要に対して人的リソースの限界と検査精度への懸念が深刻化。航空安全の要である滑走路の状態管理において、より効率的で確実な検査手法が求められた。</a:t>
            </a:r>
          </a:p>
        </p:txBody>
      </p:sp>
      <p:grpSp>
        <p:nvGrpSpPr>
          <p:cNvPr id="32" name="グループ化 31">
            <a:extLst>
              <a:ext uri="{FF2B5EF4-FFF2-40B4-BE49-F238E27FC236}">
                <a16:creationId xmlns:a16="http://schemas.microsoft.com/office/drawing/2014/main" id="{DBF8A260-75B7-2BBB-101E-B0B6B9D14633}"/>
              </a:ext>
            </a:extLst>
          </p:cNvPr>
          <p:cNvGrpSpPr/>
          <p:nvPr/>
        </p:nvGrpSpPr>
        <p:grpSpPr>
          <a:xfrm>
            <a:off x="766428" y="2667161"/>
            <a:ext cx="2004107" cy="303231"/>
            <a:chOff x="766428" y="1607430"/>
            <a:chExt cx="2004107" cy="303231"/>
          </a:xfrm>
        </p:grpSpPr>
        <p:sp>
          <p:nvSpPr>
            <p:cNvPr id="26" name="テキスト ボックス 25">
              <a:extLst>
                <a:ext uri="{FF2B5EF4-FFF2-40B4-BE49-F238E27FC236}">
                  <a16:creationId xmlns:a16="http://schemas.microsoft.com/office/drawing/2014/main" id="{6D431889-80E9-99F2-BA55-EF610C2E42AF}"/>
                </a:ext>
              </a:extLst>
            </p:cNvPr>
            <p:cNvSpPr txBox="1"/>
            <p:nvPr/>
          </p:nvSpPr>
          <p:spPr>
            <a:xfrm>
              <a:off x="1058528" y="1607430"/>
              <a:ext cx="1712007"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Solution | </a:t>
              </a:r>
              <a:r>
                <a:rPr lang="ja-JP" altLang="en-US" sz="1400" b="1">
                  <a:solidFill>
                    <a:srgbClr val="0B3274"/>
                  </a:solidFill>
                  <a:latin typeface="Meiryo"/>
                  <a:ea typeface="Meiryo"/>
                </a:rPr>
                <a:t>解決手段</a:t>
              </a:r>
              <a:endParaRPr lang="en-US" altLang="ja-JP" sz="1050">
                <a:latin typeface="Meiryo"/>
                <a:ea typeface="Meiryo"/>
              </a:endParaRPr>
            </a:p>
          </p:txBody>
        </p:sp>
        <p:pic>
          <p:nvPicPr>
            <p:cNvPr id="29" name="図 28" descr="アイコン&#10;&#10;AI 生成コンテンツは誤りを含む可能性があります。">
              <a:extLst>
                <a:ext uri="{FF2B5EF4-FFF2-40B4-BE49-F238E27FC236}">
                  <a16:creationId xmlns:a16="http://schemas.microsoft.com/office/drawing/2014/main" id="{145E73D9-9B39-B469-353B-FD781D627E1E}"/>
                </a:ext>
              </a:extLst>
            </p:cNvPr>
            <p:cNvPicPr>
              <a:picLocks noChangeAspect="1"/>
            </p:cNvPicPr>
            <p:nvPr/>
          </p:nvPicPr>
          <p:blipFill>
            <a:blip r:embed="rId4"/>
            <a:stretch>
              <a:fillRect/>
            </a:stretch>
          </p:blipFill>
          <p:spPr>
            <a:xfrm>
              <a:off x="766428" y="1618561"/>
              <a:ext cx="292100" cy="292100"/>
            </a:xfrm>
            <a:prstGeom prst="rect">
              <a:avLst/>
            </a:prstGeom>
          </p:spPr>
        </p:pic>
      </p:grpSp>
      <p:grpSp>
        <p:nvGrpSpPr>
          <p:cNvPr id="31" name="グループ化 30">
            <a:extLst>
              <a:ext uri="{FF2B5EF4-FFF2-40B4-BE49-F238E27FC236}">
                <a16:creationId xmlns:a16="http://schemas.microsoft.com/office/drawing/2014/main" id="{A3715C22-63B7-9FEF-7B07-D68F0638DD3C}"/>
              </a:ext>
            </a:extLst>
          </p:cNvPr>
          <p:cNvGrpSpPr/>
          <p:nvPr/>
        </p:nvGrpSpPr>
        <p:grpSpPr>
          <a:xfrm>
            <a:off x="1058528" y="4652303"/>
            <a:ext cx="1453750" cy="299626"/>
            <a:chOff x="766763" y="2021330"/>
            <a:chExt cx="1453750" cy="299626"/>
          </a:xfrm>
        </p:grpSpPr>
        <p:pic>
          <p:nvPicPr>
            <p:cNvPr id="20" name="図 19" descr="光, 挿絵 が含まれている画像&#10;&#10;AI 生成コンテンツは誤りを含む可能性があります。">
              <a:extLst>
                <a:ext uri="{FF2B5EF4-FFF2-40B4-BE49-F238E27FC236}">
                  <a16:creationId xmlns:a16="http://schemas.microsoft.com/office/drawing/2014/main" id="{B16CF133-A427-F66D-C750-FECD88F9BCF8}"/>
                </a:ext>
              </a:extLst>
            </p:cNvPr>
            <p:cNvPicPr>
              <a:picLocks noChangeAspect="1"/>
            </p:cNvPicPr>
            <p:nvPr/>
          </p:nvPicPr>
          <p:blipFill>
            <a:blip r:embed="rId5"/>
            <a:stretch>
              <a:fillRect/>
            </a:stretch>
          </p:blipFill>
          <p:spPr>
            <a:xfrm>
              <a:off x="766763" y="2021330"/>
              <a:ext cx="292100" cy="292100"/>
            </a:xfrm>
            <a:prstGeom prst="rect">
              <a:avLst/>
            </a:prstGeom>
          </p:spPr>
        </p:pic>
        <p:sp>
          <p:nvSpPr>
            <p:cNvPr id="30" name="テキスト ボックス 29">
              <a:extLst>
                <a:ext uri="{FF2B5EF4-FFF2-40B4-BE49-F238E27FC236}">
                  <a16:creationId xmlns:a16="http://schemas.microsoft.com/office/drawing/2014/main" id="{09807B8C-F26E-5B06-7DE0-ECED3928E67D}"/>
                </a:ext>
              </a:extLst>
            </p:cNvPr>
            <p:cNvSpPr txBox="1"/>
            <p:nvPr/>
          </p:nvSpPr>
          <p:spPr>
            <a:xfrm>
              <a:off x="1058528" y="2027956"/>
              <a:ext cx="1161985" cy="293000"/>
            </a:xfrm>
            <a:prstGeom prst="rect">
              <a:avLst/>
            </a:prstGeom>
            <a:noFill/>
          </p:spPr>
          <p:txBody>
            <a:bodyPr wrap="non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r>
                <a:rPr lang="en-US" altLang="ja-JP" sz="1400" b="1">
                  <a:solidFill>
                    <a:srgbClr val="0B3274"/>
                  </a:solidFill>
                  <a:latin typeface="Meiryo"/>
                  <a:ea typeface="Meiryo"/>
                </a:rPr>
                <a:t>Result | </a:t>
              </a:r>
              <a:r>
                <a:rPr lang="ja-JP" altLang="en-US" sz="1400" b="1">
                  <a:solidFill>
                    <a:srgbClr val="0B3274"/>
                  </a:solidFill>
                  <a:latin typeface="Meiryo"/>
                  <a:ea typeface="Meiryo"/>
                </a:rPr>
                <a:t>結果</a:t>
              </a:r>
              <a:endParaRPr lang="en-US" altLang="ja-JP" sz="1050">
                <a:latin typeface="Meiryo"/>
                <a:ea typeface="Meiryo"/>
              </a:endParaRPr>
            </a:p>
          </p:txBody>
        </p:sp>
      </p:grpSp>
      <p:sp>
        <p:nvSpPr>
          <p:cNvPr id="34" name="テキスト ボックス 33">
            <a:extLst>
              <a:ext uri="{FF2B5EF4-FFF2-40B4-BE49-F238E27FC236}">
                <a16:creationId xmlns:a16="http://schemas.microsoft.com/office/drawing/2014/main" id="{51D4DA59-B83C-B31A-9A6D-EB48509EA4DA}"/>
              </a:ext>
            </a:extLst>
          </p:cNvPr>
          <p:cNvSpPr txBox="1"/>
          <p:nvPr/>
        </p:nvSpPr>
        <p:spPr>
          <a:xfrm>
            <a:off x="766763" y="3076053"/>
            <a:ext cx="4932874" cy="857193"/>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latin typeface="Meiryo"/>
                <a:ea typeface="Meiryo"/>
              </a:rPr>
              <a:t>航空機や滑走路の牽引車などに</a:t>
            </a:r>
            <a:r>
              <a:rPr lang="en-US" altLang="ja-JP" sz="1050">
                <a:latin typeface="Meiryo"/>
                <a:ea typeface="Meiryo"/>
              </a:rPr>
              <a:t>GPS</a:t>
            </a:r>
            <a:r>
              <a:rPr lang="ja-JP" altLang="en-US" sz="1050">
                <a:latin typeface="Meiryo"/>
                <a:ea typeface="Meiryo"/>
              </a:rPr>
              <a:t>やカメラを搭載した車載器を開発。運行中の滑走路動画をリアルタイムで撮影し、</a:t>
            </a:r>
            <a:r>
              <a:rPr lang="en-US" altLang="ja-JP" sz="1050">
                <a:latin typeface="Meiryo"/>
                <a:ea typeface="Meiryo"/>
              </a:rPr>
              <a:t>AI</a:t>
            </a:r>
            <a:r>
              <a:rPr lang="ja-JP" altLang="en-US" sz="1050">
                <a:latin typeface="Meiryo"/>
                <a:ea typeface="Meiryo"/>
              </a:rPr>
              <a:t>技術による視認性や異常を自動検知するアルゴリズムを構築した。滑走路の異常や損傷を高精度で検出し、従来の目視検査では見落としがちな微細な問題も確実に発見するシステムを実現。</a:t>
            </a:r>
          </a:p>
        </p:txBody>
      </p:sp>
      <p:sp>
        <p:nvSpPr>
          <p:cNvPr id="35" name="テキスト ボックス 34">
            <a:extLst>
              <a:ext uri="{FF2B5EF4-FFF2-40B4-BE49-F238E27FC236}">
                <a16:creationId xmlns:a16="http://schemas.microsoft.com/office/drawing/2014/main" id="{2A8B689C-48FE-C411-2A24-8CA9268ED120}"/>
              </a:ext>
            </a:extLst>
          </p:cNvPr>
          <p:cNvSpPr txBox="1"/>
          <p:nvPr/>
        </p:nvSpPr>
        <p:spPr>
          <a:xfrm>
            <a:off x="1103674" y="5031417"/>
            <a:ext cx="4259052" cy="1277308"/>
          </a:xfrm>
          <a:prstGeom prst="rect">
            <a:avLst/>
          </a:prstGeom>
          <a:noFill/>
        </p:spPr>
        <p:txBody>
          <a:bodyPr wrap="square" lIns="0" tIns="14400" rIns="0" bIns="14400" rtlCol="0" anchor="t" anchorCtr="0">
            <a:spAutoFit/>
          </a:bodyPr>
          <a:lstStyle>
            <a:defPPr>
              <a:defRPr lang="ja-JP"/>
            </a:defPPr>
            <a:lvl1pPr lvl="0">
              <a:lnSpc>
                <a:spcPct val="130000"/>
              </a:lnSpc>
              <a:spcBef>
                <a:spcPts val="800"/>
              </a:spcBef>
              <a:defRPr sz="1200">
                <a:solidFill>
                  <a:srgbClr val="3A3A3A"/>
                </a:solidFill>
                <a:latin typeface="Meiryo" panose="020B0604030504040204" pitchFamily="34" charset="-128"/>
                <a:ea typeface="Meiryo" panose="020B0604030504040204" pitchFamily="34" charset="-128"/>
              </a:defRPr>
            </a:lvl1pPr>
          </a:lstStyle>
          <a:p>
            <a:pPr>
              <a:spcBef>
                <a:spcPts val="0"/>
              </a:spcBef>
            </a:pPr>
            <a:r>
              <a:rPr lang="ja-JP" altLang="en-US" sz="1050">
                <a:solidFill>
                  <a:srgbClr val="FF544A"/>
                </a:solidFill>
                <a:latin typeface="Meiryo"/>
                <a:ea typeface="Meiryo"/>
              </a:rPr>
              <a:t>＜滑走路検査を</a:t>
            </a:r>
            <a:r>
              <a:rPr lang="en-US" altLang="ja-JP" sz="1050">
                <a:solidFill>
                  <a:srgbClr val="FF544A"/>
                </a:solidFill>
                <a:latin typeface="Meiryo"/>
                <a:ea typeface="Meiryo"/>
              </a:rPr>
              <a:t>AI</a:t>
            </a:r>
            <a:r>
              <a:rPr lang="ja-JP" altLang="en-US" sz="1050">
                <a:solidFill>
                  <a:srgbClr val="FF544A"/>
                </a:solidFill>
                <a:latin typeface="Meiryo"/>
                <a:ea typeface="Meiryo"/>
              </a:rPr>
              <a:t>で自動化し、安全の確保と効率を向上＞</a:t>
            </a:r>
            <a:endParaRPr lang="en-US" altLang="ja-JP" sz="1050">
              <a:solidFill>
                <a:srgbClr val="FF544A"/>
              </a:solidFill>
              <a:latin typeface="Meiryo"/>
              <a:ea typeface="Meiryo"/>
            </a:endParaRPr>
          </a:p>
          <a:p>
            <a:pPr>
              <a:spcBef>
                <a:spcPts val="0"/>
              </a:spcBef>
            </a:pPr>
            <a:r>
              <a:rPr lang="ja-JP" altLang="en-US" sz="1050">
                <a:latin typeface="Meiryo"/>
                <a:ea typeface="Meiryo"/>
              </a:rPr>
              <a:t>滑走路検査の効率が大幅に向上し、増加する航空需要に対応できる検査体制を構築。熟練技術者の負荷を軽減。リアルタイムでの異常検知により、安全性が向上。運航スケジュールへの影響を最小限に抑えながら、確実な滑走路管理を実現。</a:t>
            </a:r>
          </a:p>
          <a:p>
            <a:pPr marL="171450" indent="-171450">
              <a:spcBef>
                <a:spcPts val="0"/>
              </a:spcBef>
              <a:buFont typeface="Wingdings" pitchFamily="2" charset="2"/>
              <a:buChar char="l"/>
            </a:pPr>
            <a:endParaRPr lang="ja-JP" altLang="en-US" sz="1050">
              <a:latin typeface="Meiryo"/>
              <a:ea typeface="Meiryo"/>
            </a:endParaRPr>
          </a:p>
        </p:txBody>
      </p:sp>
      <p:pic>
        <p:nvPicPr>
          <p:cNvPr id="3" name="Picture 2">
            <a:extLst>
              <a:ext uri="{FF2B5EF4-FFF2-40B4-BE49-F238E27FC236}">
                <a16:creationId xmlns:a16="http://schemas.microsoft.com/office/drawing/2014/main" id="{458C721E-BC63-7CD1-43D6-B5E67ED64C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084216"/>
            <a:ext cx="5329238"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6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537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F6D9C-CB65-0430-8A77-EF94ED7D00F0}"/>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AC5C7FF8-4329-AFB9-7D6C-D35B614EBEFA}"/>
              </a:ext>
            </a:extLst>
          </p:cNvPr>
          <p:cNvSpPr txBox="1"/>
          <p:nvPr/>
        </p:nvSpPr>
        <p:spPr>
          <a:xfrm>
            <a:off x="797808" y="5287193"/>
            <a:ext cx="3879961" cy="1021532"/>
          </a:xfrm>
          <a:prstGeom prst="rect">
            <a:avLst/>
          </a:prstGeom>
          <a:noFill/>
        </p:spPr>
        <p:txBody>
          <a:bodyPr wrap="square" lIns="0" tIns="14400" rIns="0" bIns="14400" rtlCol="0" anchor="t" anchorCtr="0">
            <a:spAutoFit/>
          </a:bodyPr>
          <a:lstStyle/>
          <a:p>
            <a:pPr lvl="0">
              <a:lnSpc>
                <a:spcPct val="130000"/>
              </a:lnSpc>
              <a:spcBef>
                <a:spcPts val="800"/>
              </a:spcBef>
            </a:pPr>
            <a:r>
              <a:rPr lang="en-US" altLang="ja-JP" sz="900">
                <a:solidFill>
                  <a:srgbClr val="3A3A3A"/>
                </a:solidFill>
                <a:latin typeface="Meiryo" panose="020B0604030504040204" pitchFamily="34" charset="-128"/>
                <a:ea typeface="Meiryo" panose="020B0604030504040204" pitchFamily="34" charset="-128"/>
              </a:rPr>
              <a:t>※</a:t>
            </a:r>
            <a:r>
              <a:rPr lang="en-US" altLang="ja-JP" sz="900" b="1">
                <a:solidFill>
                  <a:srgbClr val="3A3A3A"/>
                </a:solidFill>
                <a:latin typeface="Meiryo" panose="020B0604030504040204" pitchFamily="34" charset="-128"/>
                <a:ea typeface="Meiryo" panose="020B0604030504040204" pitchFamily="34" charset="-128"/>
              </a:rPr>
              <a:t>UI/UX</a:t>
            </a:r>
            <a:r>
              <a:rPr lang="ja-JP" altLang="en-US" sz="900" b="1">
                <a:solidFill>
                  <a:srgbClr val="3A3A3A"/>
                </a:solidFill>
                <a:latin typeface="Meiryo" panose="020B0604030504040204" pitchFamily="34" charset="-128"/>
                <a:ea typeface="Meiryo" panose="020B0604030504040204" pitchFamily="34" charset="-128"/>
              </a:rPr>
              <a:t>＝ユーザーインターフェース／ユーザーエクスペリエンス（ユーザー体験）</a:t>
            </a:r>
            <a:endParaRPr lang="en-US" altLang="ja-JP" sz="900" b="1">
              <a:solidFill>
                <a:srgbClr val="3A3A3A"/>
              </a:solidFill>
              <a:latin typeface="Meiryo" panose="020B0604030504040204" pitchFamily="34" charset="-128"/>
              <a:ea typeface="Meiryo" panose="020B0604030504040204" pitchFamily="34" charset="-128"/>
            </a:endParaRPr>
          </a:p>
          <a:p>
            <a:pPr lvl="0">
              <a:lnSpc>
                <a:spcPct val="130000"/>
              </a:lnSpc>
              <a:spcBef>
                <a:spcPts val="800"/>
              </a:spcBef>
            </a:pPr>
            <a:r>
              <a:rPr lang="en-US" altLang="ja-JP" sz="900">
                <a:solidFill>
                  <a:srgbClr val="3A3A3A"/>
                </a:solidFill>
                <a:latin typeface="Meiryo" panose="020B0604030504040204" pitchFamily="34" charset="-128"/>
                <a:ea typeface="Meiryo" panose="020B0604030504040204" pitchFamily="34" charset="-128"/>
              </a:rPr>
              <a:t>UI</a:t>
            </a:r>
            <a:r>
              <a:rPr lang="ja-JP" altLang="en-US" sz="900">
                <a:solidFill>
                  <a:srgbClr val="3A3A3A"/>
                </a:solidFill>
                <a:latin typeface="Meiryo" panose="020B0604030504040204" pitchFamily="34" charset="-128"/>
                <a:ea typeface="Meiryo" panose="020B0604030504040204" pitchFamily="34" charset="-128"/>
              </a:rPr>
              <a:t>は「ユーザーが操作する画面」、</a:t>
            </a:r>
            <a:r>
              <a:rPr lang="en-US" altLang="ja-JP" sz="900">
                <a:solidFill>
                  <a:srgbClr val="3A3A3A"/>
                </a:solidFill>
                <a:latin typeface="Meiryo" panose="020B0604030504040204" pitchFamily="34" charset="-128"/>
                <a:ea typeface="Meiryo" panose="020B0604030504040204" pitchFamily="34" charset="-128"/>
              </a:rPr>
              <a:t>UX</a:t>
            </a:r>
            <a:r>
              <a:rPr lang="ja-JP" altLang="en-US" sz="900">
                <a:solidFill>
                  <a:srgbClr val="3A3A3A"/>
                </a:solidFill>
                <a:latin typeface="Meiryo" panose="020B0604030504040204" pitchFamily="34" charset="-128"/>
                <a:ea typeface="Meiryo" panose="020B0604030504040204" pitchFamily="34" charset="-128"/>
              </a:rPr>
              <a:t>は「利用体験の質」を指します。使いやすさと満足度を高め、業務効率や顧客価値を向上させる重要な設計概念です。</a:t>
            </a:r>
            <a:endParaRPr lang="en-US" altLang="ja-JP" sz="900">
              <a:solidFill>
                <a:srgbClr val="3A3A3A"/>
              </a:solidFill>
              <a:latin typeface="Meiryo" panose="020B0604030504040204" pitchFamily="34" charset="-128"/>
              <a:ea typeface="Meiryo" panose="020B0604030504040204" pitchFamily="34" charset="-128"/>
            </a:endParaRPr>
          </a:p>
        </p:txBody>
      </p:sp>
      <p:sp>
        <p:nvSpPr>
          <p:cNvPr id="35" name="テキスト ボックス 34">
            <a:extLst>
              <a:ext uri="{FF2B5EF4-FFF2-40B4-BE49-F238E27FC236}">
                <a16:creationId xmlns:a16="http://schemas.microsoft.com/office/drawing/2014/main" id="{C79C6746-1D7A-8908-13B9-5392AA238941}"/>
              </a:ext>
            </a:extLst>
          </p:cNvPr>
          <p:cNvSpPr txBox="1"/>
          <p:nvPr/>
        </p:nvSpPr>
        <p:spPr>
          <a:xfrm>
            <a:off x="795819" y="1403955"/>
            <a:ext cx="3899702" cy="1973460"/>
          </a:xfrm>
          <a:prstGeom prst="rect">
            <a:avLst/>
          </a:prstGeom>
          <a:noFill/>
        </p:spPr>
        <p:txBody>
          <a:bodyPr wrap="square" lIns="0" tIns="14400" rIns="0" bIns="14400" rtlCol="0" anchor="t" anchorCtr="0">
            <a:spAutoFit/>
          </a:bodyPr>
          <a:lstStyle/>
          <a:p>
            <a:pPr lvl="0">
              <a:lnSpc>
                <a:spcPct val="130000"/>
              </a:lnSpc>
              <a:spcBef>
                <a:spcPts val="800"/>
              </a:spcBef>
            </a:pPr>
            <a:r>
              <a:rPr lang="ja-JP" altLang="en-US" sz="1400">
                <a:solidFill>
                  <a:srgbClr val="3A3A3A"/>
                </a:solidFill>
                <a:latin typeface="Meiryo"/>
                <a:ea typeface="Meiryo"/>
              </a:rPr>
              <a:t>多くのシステム開発プロジェクトでは、手間をかけて構築しても現場に運用定着しない──そんな課題が見られます。</a:t>
            </a:r>
            <a:br>
              <a:rPr lang="en-US" altLang="ja-JP" sz="1400" dirty="0">
                <a:latin typeface="Meiryo" panose="020B0604030504040204" pitchFamily="34" charset="-128"/>
                <a:ea typeface="Meiryo" panose="020B0604030504040204" pitchFamily="34" charset="-128"/>
              </a:rPr>
            </a:br>
            <a:r>
              <a:rPr lang="ja-JP" altLang="en-US" sz="1400">
                <a:solidFill>
                  <a:srgbClr val="3A3A3A"/>
                </a:solidFill>
                <a:latin typeface="Meiryo"/>
                <a:ea typeface="Meiryo"/>
              </a:rPr>
              <a:t>原因は、ユーザー体験を欠いた設計、あるいは理想を追いすぎて実装と乖離した設計。</a:t>
            </a:r>
            <a:br>
              <a:rPr lang="en-US" altLang="ja-JP" sz="1400" dirty="0">
                <a:latin typeface="Meiryo" panose="020B0604030504040204" pitchFamily="34" charset="-128"/>
                <a:ea typeface="Meiryo" panose="020B0604030504040204" pitchFamily="34" charset="-128"/>
              </a:rPr>
            </a:br>
            <a:r>
              <a:rPr lang="ja-JP" altLang="en-US" sz="1400">
                <a:solidFill>
                  <a:srgbClr val="3A3A3A"/>
                </a:solidFill>
                <a:latin typeface="Meiryo"/>
                <a:ea typeface="Meiryo"/>
              </a:rPr>
              <a:t>価値あるシステム開発を実現するには、</a:t>
            </a:r>
            <a:r>
              <a:rPr lang="ja-JP" altLang="en-US" sz="1400">
                <a:solidFill>
                  <a:srgbClr val="FF544A"/>
                </a:solidFill>
                <a:latin typeface="Meiryo"/>
                <a:ea typeface="Meiryo"/>
              </a:rPr>
              <a:t>技術と体験設計の両立</a:t>
            </a:r>
            <a:r>
              <a:rPr lang="ja-JP" altLang="en-US" sz="1400">
                <a:solidFill>
                  <a:srgbClr val="3A3A3A"/>
                </a:solidFill>
                <a:latin typeface="Meiryo"/>
                <a:ea typeface="Meiryo"/>
              </a:rPr>
              <a:t>が欠かせません。</a:t>
            </a:r>
            <a:endParaRPr lang="en-US" altLang="ja-JP" sz="1400" dirty="0">
              <a:solidFill>
                <a:srgbClr val="3A3A3A"/>
              </a:solidFill>
              <a:latin typeface="Meiryo"/>
              <a:ea typeface="Meiryo"/>
            </a:endParaRPr>
          </a:p>
        </p:txBody>
      </p:sp>
      <p:pic>
        <p:nvPicPr>
          <p:cNvPr id="4" name="Picture 3">
            <a:extLst>
              <a:ext uri="{FF2B5EF4-FFF2-40B4-BE49-F238E27FC236}">
                <a16:creationId xmlns:a16="http://schemas.microsoft.com/office/drawing/2014/main" id="{031746C9-C7BF-DFE6-B52D-476BCA741618}"/>
              </a:ext>
            </a:extLst>
          </p:cNvPr>
          <p:cNvPicPr>
            <a:picLocks noChangeAspect="1"/>
          </p:cNvPicPr>
          <p:nvPr/>
        </p:nvPicPr>
        <p:blipFill>
          <a:blip r:embed="rId3"/>
          <a:stretch>
            <a:fillRect/>
          </a:stretch>
        </p:blipFill>
        <p:spPr>
          <a:xfrm>
            <a:off x="5107887" y="1377214"/>
            <a:ext cx="6633523" cy="4649480"/>
          </a:xfrm>
          <a:prstGeom prst="rect">
            <a:avLst/>
          </a:prstGeom>
        </p:spPr>
      </p:pic>
      <p:sp>
        <p:nvSpPr>
          <p:cNvPr id="13" name="テキスト ボックス 14">
            <a:extLst>
              <a:ext uri="{FF2B5EF4-FFF2-40B4-BE49-F238E27FC236}">
                <a16:creationId xmlns:a16="http://schemas.microsoft.com/office/drawing/2014/main" id="{2AE15A58-2201-3BBD-7423-935C988096A9}"/>
              </a:ext>
            </a:extLst>
          </p:cNvPr>
          <p:cNvSpPr txBox="1"/>
          <p:nvPr/>
        </p:nvSpPr>
        <p:spPr>
          <a:xfrm>
            <a:off x="793028" y="582797"/>
            <a:ext cx="9842438" cy="430887"/>
          </a:xfrm>
          <a:prstGeom prst="rect">
            <a:avLst/>
          </a:prstGeom>
          <a:noFill/>
        </p:spPr>
        <p:txBody>
          <a:bodyPr wrap="none" lIns="0" tIns="0" rIns="0" bIns="0" rtlCol="0" anchor="t" anchorCtr="0">
            <a:spAutoFit/>
          </a:bodyPr>
          <a:lstStyle/>
          <a:p>
            <a:r>
              <a:rPr lang="ja-JP" altLang="en-US" sz="2800" b="1">
                <a:solidFill>
                  <a:srgbClr val="0B3274"/>
                </a:solidFill>
                <a:latin typeface="Meiryo" panose="020B0604030504040204" pitchFamily="34" charset="-128"/>
                <a:ea typeface="Meiryo" panose="020B0604030504040204" pitchFamily="34" charset="-128"/>
              </a:rPr>
              <a:t>システム開発を成功に導く鍵は、技術だけでなく“体験設計”</a:t>
            </a:r>
            <a:endParaRPr lang="ja-JP" sz="2800" b="1">
              <a:solidFill>
                <a:srgbClr val="00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50638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C04F5-C4A9-FBDB-CEEB-6CC5F1696658}"/>
            </a:ext>
          </a:extLst>
        </p:cNvPr>
        <p:cNvGrpSpPr/>
        <p:nvPr/>
      </p:nvGrpSpPr>
      <p:grpSpPr>
        <a:xfrm>
          <a:off x="0" y="0"/>
          <a:ext cx="0" cy="0"/>
          <a:chOff x="0" y="0"/>
          <a:chExt cx="0" cy="0"/>
        </a:xfrm>
      </p:grpSpPr>
      <p:sp>
        <p:nvSpPr>
          <p:cNvPr id="5" name="テキスト ボックス 34">
            <a:extLst>
              <a:ext uri="{FF2B5EF4-FFF2-40B4-BE49-F238E27FC236}">
                <a16:creationId xmlns:a16="http://schemas.microsoft.com/office/drawing/2014/main" id="{992E3B5A-84C3-1EFF-533D-42E592EE453D}"/>
              </a:ext>
            </a:extLst>
          </p:cNvPr>
          <p:cNvSpPr txBox="1"/>
          <p:nvPr/>
        </p:nvSpPr>
        <p:spPr>
          <a:xfrm>
            <a:off x="795819" y="2023791"/>
            <a:ext cx="3615374" cy="1693383"/>
          </a:xfrm>
          <a:prstGeom prst="rect">
            <a:avLst/>
          </a:prstGeom>
          <a:noFill/>
        </p:spPr>
        <p:txBody>
          <a:bodyPr wrap="square" lIns="0" tIns="14400" rIns="0" bIns="14400" rtlCol="0" anchor="t" anchorCtr="0">
            <a:spAutoFit/>
          </a:bodyPr>
          <a:lstStyle/>
          <a:p>
            <a:pPr marL="0" indent="0" algn="l" rtl="0" eaLnBrk="1" latinLnBrk="0" hangingPunct="1">
              <a:lnSpc>
                <a:spcPct val="130000"/>
              </a:lnSpc>
              <a:spcBef>
                <a:spcPts val="800"/>
              </a:spcBef>
              <a:buNone/>
            </a:pPr>
            <a:r>
              <a:rPr lang="ja-JP" altLang="en-US" sz="1400">
                <a:solidFill>
                  <a:srgbClr val="3A3A3A"/>
                </a:solidFill>
                <a:effectLst/>
                <a:latin typeface="Meiryo" panose="020B0604030504040204" pitchFamily="34" charset="-128"/>
                <a:ea typeface="Meiryo" panose="020B0604030504040204" pitchFamily="34" charset="-128"/>
              </a:rPr>
              <a:t>開発と</a:t>
            </a:r>
            <a:r>
              <a:rPr lang="en-US" sz="1400" dirty="0">
                <a:solidFill>
                  <a:srgbClr val="3A3A3A"/>
                </a:solidFill>
                <a:effectLst/>
                <a:latin typeface="Meiryo" panose="020B0604030504040204" pitchFamily="34" charset="-128"/>
                <a:ea typeface="Meiryo" panose="020B0604030504040204" pitchFamily="34" charset="-128"/>
              </a:rPr>
              <a:t>UI/UX</a:t>
            </a:r>
            <a:r>
              <a:rPr lang="ja-JP" altLang="en-US" sz="1400">
                <a:solidFill>
                  <a:srgbClr val="3A3A3A"/>
                </a:solidFill>
                <a:effectLst/>
                <a:latin typeface="Meiryo" panose="020B0604030504040204" pitchFamily="34" charset="-128"/>
                <a:ea typeface="Meiryo" panose="020B0604030504040204" pitchFamily="34" charset="-128"/>
              </a:rPr>
              <a:t>デザインの融合により、ユーザー視点と実装視点のバランスを両立させます。</a:t>
            </a:r>
            <a:br>
              <a:rPr lang="en-US" altLang="ja-JP" sz="1400" dirty="0">
                <a:solidFill>
                  <a:srgbClr val="3A3A3A"/>
                </a:solidFill>
                <a:effectLst/>
                <a:latin typeface="Meiryo" panose="020B0604030504040204" pitchFamily="34" charset="-128"/>
                <a:ea typeface="Meiryo" panose="020B0604030504040204" pitchFamily="34" charset="-128"/>
              </a:rPr>
            </a:br>
            <a:r>
              <a:rPr lang="ja-JP" altLang="en-US" sz="1400">
                <a:solidFill>
                  <a:srgbClr val="3A3A3A"/>
                </a:solidFill>
                <a:effectLst/>
                <a:latin typeface="Meiryo" panose="020B0604030504040204" pitchFamily="34" charset="-128"/>
                <a:ea typeface="Meiryo" panose="020B0604030504040204" pitchFamily="34" charset="-128"/>
              </a:rPr>
              <a:t>さらに、</a:t>
            </a:r>
            <a:r>
              <a:rPr lang="en-US" sz="1400" dirty="0">
                <a:solidFill>
                  <a:srgbClr val="3A3A3A"/>
                </a:solidFill>
                <a:effectLst/>
                <a:latin typeface="Meiryo" panose="020B0604030504040204" pitchFamily="34" charset="-128"/>
                <a:ea typeface="Meiryo" panose="020B0604030504040204" pitchFamily="34" charset="-128"/>
              </a:rPr>
              <a:t>AI</a:t>
            </a:r>
            <a:r>
              <a:rPr lang="ja-JP" altLang="en-US" sz="1400">
                <a:solidFill>
                  <a:srgbClr val="3A3A3A"/>
                </a:solidFill>
                <a:effectLst/>
                <a:latin typeface="Meiryo" panose="020B0604030504040204" pitchFamily="34" charset="-128"/>
                <a:ea typeface="Meiryo" panose="020B0604030504040204" pitchFamily="34" charset="-128"/>
              </a:rPr>
              <a:t>技術の活用によって開発を効率化し、</a:t>
            </a:r>
            <a:r>
              <a:rPr lang="ja-JP" altLang="en-US" sz="1400">
                <a:solidFill>
                  <a:srgbClr val="FF544A"/>
                </a:solidFill>
                <a:effectLst/>
                <a:latin typeface="Meiryo" panose="020B0604030504040204" pitchFamily="34" charset="-128"/>
                <a:ea typeface="Meiryo" panose="020B0604030504040204" pitchFamily="34" charset="-128"/>
              </a:rPr>
              <a:t>従来と同等のコストで</a:t>
            </a:r>
            <a:r>
              <a:rPr lang="en-US" sz="1400" dirty="0">
                <a:solidFill>
                  <a:srgbClr val="FF544A"/>
                </a:solidFill>
                <a:effectLst/>
                <a:latin typeface="Meiryo" panose="020B0604030504040204" pitchFamily="34" charset="-128"/>
                <a:ea typeface="Meiryo" panose="020B0604030504040204" pitchFamily="34" charset="-128"/>
              </a:rPr>
              <a:t>UI/UX</a:t>
            </a:r>
            <a:r>
              <a:rPr lang="ja-JP" altLang="en-US" sz="1400">
                <a:solidFill>
                  <a:srgbClr val="FF544A"/>
                </a:solidFill>
                <a:effectLst/>
                <a:latin typeface="Meiryo" panose="020B0604030504040204" pitchFamily="34" charset="-128"/>
                <a:ea typeface="Meiryo" panose="020B0604030504040204" pitchFamily="34" charset="-128"/>
              </a:rPr>
              <a:t>デザインを考慮したシステム開発を実現</a:t>
            </a:r>
            <a:r>
              <a:rPr lang="ja-JP" altLang="en-US" sz="1400">
                <a:solidFill>
                  <a:srgbClr val="3A3A3A"/>
                </a:solidFill>
                <a:effectLst/>
                <a:latin typeface="Meiryo" panose="020B0604030504040204" pitchFamily="34" charset="-128"/>
                <a:ea typeface="Meiryo" panose="020B0604030504040204" pitchFamily="34" charset="-128"/>
              </a:rPr>
              <a:t>します。</a:t>
            </a:r>
            <a:endParaRPr lang="en-US" altLang="en-US" sz="1400" dirty="0">
              <a:solidFill>
                <a:srgbClr val="3A3A3A"/>
              </a:solidFill>
              <a:latin typeface="Meiryo"/>
              <a:ea typeface="Meiryo"/>
            </a:endParaRPr>
          </a:p>
        </p:txBody>
      </p:sp>
      <p:sp>
        <p:nvSpPr>
          <p:cNvPr id="13" name="テキスト ボックス 14">
            <a:extLst>
              <a:ext uri="{FF2B5EF4-FFF2-40B4-BE49-F238E27FC236}">
                <a16:creationId xmlns:a16="http://schemas.microsoft.com/office/drawing/2014/main" id="{5A3A01CE-9B9F-E772-0435-498DC5035DE2}"/>
              </a:ext>
            </a:extLst>
          </p:cNvPr>
          <p:cNvSpPr txBox="1"/>
          <p:nvPr/>
        </p:nvSpPr>
        <p:spPr>
          <a:xfrm>
            <a:off x="793028" y="457692"/>
            <a:ext cx="8860416" cy="1087990"/>
          </a:xfrm>
          <a:prstGeom prst="rect">
            <a:avLst/>
          </a:prstGeom>
          <a:noFill/>
        </p:spPr>
        <p:txBody>
          <a:bodyPr wrap="square" lIns="0" tIns="0" rIns="0" bIns="0" rtlCol="0" anchor="t" anchorCtr="0">
            <a:spAutoFit/>
          </a:bodyPr>
          <a:lstStyle/>
          <a:p>
            <a:pPr>
              <a:lnSpc>
                <a:spcPct val="130000"/>
              </a:lnSpc>
            </a:pPr>
            <a:r>
              <a:rPr lang="ja-JP" altLang="en-US" sz="2800" b="1">
                <a:solidFill>
                  <a:srgbClr val="0B3274"/>
                </a:solidFill>
                <a:latin typeface="Meiryo"/>
                <a:ea typeface="Meiryo"/>
              </a:rPr>
              <a:t>開発 </a:t>
            </a:r>
            <a:r>
              <a:rPr lang="en-US" sz="2800" b="1" dirty="0">
                <a:solidFill>
                  <a:srgbClr val="0B3274"/>
                </a:solidFill>
                <a:latin typeface="Meiryo"/>
                <a:ea typeface="+mn-lt"/>
              </a:rPr>
              <a:t>×</a:t>
            </a:r>
            <a:r>
              <a:rPr lang="ja-JP" altLang="en-US" sz="2800" b="1">
                <a:solidFill>
                  <a:srgbClr val="0B3274"/>
                </a:solidFill>
                <a:latin typeface="Meiryo"/>
                <a:ea typeface="Meiryo"/>
              </a:rPr>
              <a:t> </a:t>
            </a:r>
            <a:r>
              <a:rPr lang="en-US" sz="2800" b="1" dirty="0">
                <a:solidFill>
                  <a:srgbClr val="0B3274"/>
                </a:solidFill>
                <a:latin typeface="Meiryo"/>
                <a:ea typeface="+mn-lt"/>
              </a:rPr>
              <a:t>UI/UX</a:t>
            </a:r>
            <a:r>
              <a:rPr lang="ja-JP" altLang="en-US" sz="2800" b="1">
                <a:solidFill>
                  <a:srgbClr val="0B3274"/>
                </a:solidFill>
                <a:latin typeface="Meiryo"/>
                <a:ea typeface="Meiryo"/>
              </a:rPr>
              <a:t>デザイン </a:t>
            </a:r>
            <a:r>
              <a:rPr lang="en-US" sz="2800" b="1" dirty="0">
                <a:solidFill>
                  <a:srgbClr val="0B3274"/>
                </a:solidFill>
                <a:latin typeface="Meiryo"/>
                <a:ea typeface="+mn-lt"/>
              </a:rPr>
              <a:t>× AI</a:t>
            </a:r>
            <a:r>
              <a:rPr lang="ja-JP" sz="2800" b="1">
                <a:solidFill>
                  <a:srgbClr val="0B3274"/>
                </a:solidFill>
                <a:latin typeface="Meiryo"/>
                <a:ea typeface="Meiryo"/>
              </a:rPr>
              <a:t>技術</a:t>
            </a:r>
            <a:r>
              <a:rPr lang="ja-JP" altLang="en-US" sz="2800" b="1">
                <a:solidFill>
                  <a:srgbClr val="0B3274"/>
                </a:solidFill>
                <a:latin typeface="Meiryo"/>
                <a:ea typeface="Meiryo"/>
              </a:rPr>
              <a:t>の融合で</a:t>
            </a:r>
            <a:endParaRPr lang="en-US" altLang="ja-JP" sz="2800" dirty="0">
              <a:solidFill>
                <a:srgbClr val="000000"/>
              </a:solidFill>
              <a:latin typeface="Meiryo"/>
              <a:ea typeface="+mn-lt"/>
            </a:endParaRPr>
          </a:p>
          <a:p>
            <a:pPr>
              <a:lnSpc>
                <a:spcPct val="130000"/>
              </a:lnSpc>
            </a:pPr>
            <a:r>
              <a:rPr lang="ja-JP" altLang="en-US" sz="2800" b="1">
                <a:solidFill>
                  <a:srgbClr val="0B3274"/>
                </a:solidFill>
                <a:latin typeface="Meiryo"/>
                <a:ea typeface="Meiryo"/>
              </a:rPr>
              <a:t>「使われ続ける」価値あるシステムを創</a:t>
            </a:r>
            <a:r>
              <a:rPr lang="ja-JP" sz="2800" b="1">
                <a:solidFill>
                  <a:srgbClr val="0B3274"/>
                </a:solidFill>
                <a:latin typeface="Meiryo"/>
                <a:ea typeface="Meiryo"/>
              </a:rPr>
              <a:t>り</a:t>
            </a:r>
            <a:r>
              <a:rPr lang="ja-JP" altLang="en-US" sz="2800" b="1">
                <a:solidFill>
                  <a:srgbClr val="0B3274"/>
                </a:solidFill>
                <a:latin typeface="Meiryo"/>
                <a:ea typeface="Meiryo"/>
              </a:rPr>
              <a:t>ます。</a:t>
            </a:r>
            <a:endParaRPr lang="en-US" altLang="ja-JP" sz="2800" dirty="0">
              <a:solidFill>
                <a:srgbClr val="000000"/>
              </a:solidFill>
              <a:latin typeface="Meiryo"/>
              <a:ea typeface="+mn-lt"/>
            </a:endParaRPr>
          </a:p>
        </p:txBody>
      </p:sp>
      <p:pic>
        <p:nvPicPr>
          <p:cNvPr id="12" name="図 11" descr="ダイアグラム&#10;&#10;AI 生成コンテンツは誤りを含む可能性があります。">
            <a:extLst>
              <a:ext uri="{FF2B5EF4-FFF2-40B4-BE49-F238E27FC236}">
                <a16:creationId xmlns:a16="http://schemas.microsoft.com/office/drawing/2014/main" id="{6B10467E-30D9-7952-9FC5-79D9771F32B8}"/>
              </a:ext>
            </a:extLst>
          </p:cNvPr>
          <p:cNvPicPr>
            <a:picLocks noChangeAspect="1"/>
          </p:cNvPicPr>
          <p:nvPr/>
        </p:nvPicPr>
        <p:blipFill>
          <a:blip r:embed="rId3"/>
          <a:stretch>
            <a:fillRect/>
          </a:stretch>
        </p:blipFill>
        <p:spPr>
          <a:xfrm>
            <a:off x="5026089" y="1658317"/>
            <a:ext cx="6483947" cy="4741991"/>
          </a:xfrm>
          <a:prstGeom prst="rect">
            <a:avLst/>
          </a:prstGeom>
        </p:spPr>
      </p:pic>
    </p:spTree>
    <p:extLst>
      <p:ext uri="{BB962C8B-B14F-4D97-AF65-F5344CB8AC3E}">
        <p14:creationId xmlns:p14="http://schemas.microsoft.com/office/powerpoint/2010/main" val="1345815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A3D2-5567-0221-886D-5F2575EB691E}"/>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BE6CA7F0-0BD4-8A3D-2CA1-39C1EC465664}"/>
              </a:ext>
            </a:extLst>
          </p:cNvPr>
          <p:cNvSpPr txBox="1"/>
          <p:nvPr/>
        </p:nvSpPr>
        <p:spPr>
          <a:xfrm>
            <a:off x="945183" y="440633"/>
            <a:ext cx="1538883" cy="377026"/>
          </a:xfrm>
          <a:prstGeom prst="rect">
            <a:avLst/>
          </a:prstGeom>
          <a:noFill/>
        </p:spPr>
        <p:txBody>
          <a:bodyPr wrap="none" lIns="0" tIns="0" rIns="0" bIns="0" rtlCol="0" anchor="t" anchorCtr="0">
            <a:spAutoFit/>
          </a:bodyPr>
          <a:lstStyle/>
          <a:p>
            <a:pPr marL="0">
              <a:lnSpc>
                <a:spcPct val="130000"/>
              </a:lnSpc>
              <a:spcBef>
                <a:spcPts val="100"/>
              </a:spcBef>
              <a:spcAft>
                <a:spcPts val="0"/>
              </a:spcAft>
            </a:pPr>
            <a:r>
              <a:rPr lang="ja-JP" altLang="en-US" sz="2000" b="1">
                <a:solidFill>
                  <a:srgbClr val="0B3274"/>
                </a:solidFill>
                <a:effectLst/>
                <a:latin typeface="Meiryo" panose="020B0604030504040204" pitchFamily="34" charset="-128"/>
                <a:ea typeface="Meiryo" panose="020B0604030504040204" pitchFamily="34" charset="-128"/>
              </a:rPr>
              <a:t>私たちの強み</a:t>
            </a:r>
            <a:endParaRPr lang="ja-JP" altLang="en-US" sz="2000" b="1" i="0">
              <a:solidFill>
                <a:srgbClr val="0B3274"/>
              </a:solidFill>
              <a:effectLst/>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CB660C4E-41E5-EB32-A1E5-D6C31BA10BC2}"/>
              </a:ext>
            </a:extLst>
          </p:cNvPr>
          <p:cNvSpPr txBox="1"/>
          <p:nvPr/>
        </p:nvSpPr>
        <p:spPr>
          <a:xfrm>
            <a:off x="798437" y="951901"/>
            <a:ext cx="10626801" cy="293000"/>
          </a:xfrm>
          <a:prstGeom prst="rect">
            <a:avLst/>
          </a:prstGeom>
          <a:noFill/>
        </p:spPr>
        <p:txBody>
          <a:bodyPr wrap="square" lIns="0" tIns="14400" rIns="0" bIns="14400" rtlCol="0" anchor="t" anchorCtr="0">
            <a:spAutoFit/>
          </a:bodyPr>
          <a:lstStyle/>
          <a:p>
            <a:pPr>
              <a:lnSpc>
                <a:spcPct val="130000"/>
              </a:lnSpc>
              <a:spcBef>
                <a:spcPts val="800"/>
              </a:spcBef>
            </a:pPr>
            <a:r>
              <a:rPr lang="ja-JP" altLang="en-US" sz="1400">
                <a:solidFill>
                  <a:srgbClr val="3A3A3A"/>
                </a:solidFill>
                <a:latin typeface="Meiryo"/>
                <a:ea typeface="Meiryo"/>
              </a:rPr>
              <a:t>技術領域を融合することによる強みについてご説明いたします（詳細は次ページ以降）。</a:t>
            </a:r>
            <a:endParaRPr lang="en-US" sz="1400">
              <a:solidFill>
                <a:srgbClr val="000000"/>
              </a:solidFill>
              <a:latin typeface="Meiryo"/>
              <a:ea typeface="Meiryo"/>
            </a:endParaRPr>
          </a:p>
        </p:txBody>
      </p:sp>
      <p:grpSp>
        <p:nvGrpSpPr>
          <p:cNvPr id="4" name="グループ化 3">
            <a:extLst>
              <a:ext uri="{FF2B5EF4-FFF2-40B4-BE49-F238E27FC236}">
                <a16:creationId xmlns:a16="http://schemas.microsoft.com/office/drawing/2014/main" id="{5BFAB2DC-3F6F-A20A-B482-4EF1D0703628}"/>
              </a:ext>
            </a:extLst>
          </p:cNvPr>
          <p:cNvGrpSpPr/>
          <p:nvPr/>
        </p:nvGrpSpPr>
        <p:grpSpPr>
          <a:xfrm>
            <a:off x="766763" y="1651266"/>
            <a:ext cx="10658474" cy="4308449"/>
            <a:chOff x="766763" y="1651266"/>
            <a:chExt cx="10658474" cy="4308449"/>
          </a:xfrm>
        </p:grpSpPr>
        <p:pic>
          <p:nvPicPr>
            <p:cNvPr id="8" name="Picture 7">
              <a:extLst>
                <a:ext uri="{FF2B5EF4-FFF2-40B4-BE49-F238E27FC236}">
                  <a16:creationId xmlns:a16="http://schemas.microsoft.com/office/drawing/2014/main" id="{94E01801-8E3A-00E1-D098-E67A214FE701}"/>
                </a:ext>
              </a:extLst>
            </p:cNvPr>
            <p:cNvPicPr>
              <a:picLocks noChangeAspect="1"/>
            </p:cNvPicPr>
            <p:nvPr/>
          </p:nvPicPr>
          <p:blipFill>
            <a:blip r:embed="rId4"/>
            <a:stretch>
              <a:fillRect/>
            </a:stretch>
          </p:blipFill>
          <p:spPr>
            <a:xfrm>
              <a:off x="4363506" y="1662782"/>
              <a:ext cx="3483726" cy="4296933"/>
            </a:xfrm>
            <a:prstGeom prst="rect">
              <a:avLst/>
            </a:prstGeom>
          </p:spPr>
        </p:pic>
        <p:pic>
          <p:nvPicPr>
            <p:cNvPr id="10" name="Picture 9">
              <a:extLst>
                <a:ext uri="{FF2B5EF4-FFF2-40B4-BE49-F238E27FC236}">
                  <a16:creationId xmlns:a16="http://schemas.microsoft.com/office/drawing/2014/main" id="{5339B861-38E8-AD70-E68E-5F4D42B8D6BA}"/>
                </a:ext>
              </a:extLst>
            </p:cNvPr>
            <p:cNvPicPr>
              <a:picLocks noChangeAspect="1"/>
            </p:cNvPicPr>
            <p:nvPr/>
          </p:nvPicPr>
          <p:blipFill>
            <a:blip r:embed="rId5"/>
            <a:stretch>
              <a:fillRect/>
            </a:stretch>
          </p:blipFill>
          <p:spPr>
            <a:xfrm>
              <a:off x="7987576" y="1651266"/>
              <a:ext cx="3437661" cy="4308449"/>
            </a:xfrm>
            <a:prstGeom prst="rect">
              <a:avLst/>
            </a:prstGeom>
          </p:spPr>
        </p:pic>
        <p:pic>
          <p:nvPicPr>
            <p:cNvPr id="3" name="Picture 2">
              <a:extLst>
                <a:ext uri="{FF2B5EF4-FFF2-40B4-BE49-F238E27FC236}">
                  <a16:creationId xmlns:a16="http://schemas.microsoft.com/office/drawing/2014/main" id="{59B563F1-CD9E-22A6-504B-E3CB3177F7B4}"/>
                </a:ext>
              </a:extLst>
            </p:cNvPr>
            <p:cNvPicPr>
              <a:picLocks noChangeAspect="1"/>
            </p:cNvPicPr>
            <p:nvPr/>
          </p:nvPicPr>
          <p:blipFill>
            <a:blip r:embed="rId6"/>
            <a:stretch>
              <a:fillRect/>
            </a:stretch>
          </p:blipFill>
          <p:spPr>
            <a:xfrm>
              <a:off x="766763" y="1662783"/>
              <a:ext cx="3456399" cy="4296932"/>
            </a:xfrm>
            <a:prstGeom prst="rect">
              <a:avLst/>
            </a:prstGeom>
          </p:spPr>
        </p:pic>
      </p:grpSp>
    </p:spTree>
    <p:extLst>
      <p:ext uri="{BB962C8B-B14F-4D97-AF65-F5344CB8AC3E}">
        <p14:creationId xmlns:p14="http://schemas.microsoft.com/office/powerpoint/2010/main" val="411550025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37E35-B52E-9329-1364-20096A289100}"/>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6637A6F7-F20A-9836-1AC6-F2E8F6AB25F4}"/>
              </a:ext>
            </a:extLst>
          </p:cNvPr>
          <p:cNvPicPr>
            <a:picLocks noChangeAspect="1"/>
          </p:cNvPicPr>
          <p:nvPr/>
        </p:nvPicPr>
        <p:blipFill>
          <a:blip r:embed="rId4"/>
          <a:stretch>
            <a:fillRect/>
          </a:stretch>
        </p:blipFill>
        <p:spPr>
          <a:xfrm>
            <a:off x="1004392" y="1575505"/>
            <a:ext cx="2235519" cy="4733220"/>
          </a:xfrm>
          <a:prstGeom prst="rect">
            <a:avLst/>
          </a:prstGeom>
        </p:spPr>
      </p:pic>
      <p:pic>
        <p:nvPicPr>
          <p:cNvPr id="21" name="Picture 20">
            <a:extLst>
              <a:ext uri="{FF2B5EF4-FFF2-40B4-BE49-F238E27FC236}">
                <a16:creationId xmlns:a16="http://schemas.microsoft.com/office/drawing/2014/main" id="{68483872-C270-9E77-F19D-1B060909948E}"/>
              </a:ext>
            </a:extLst>
          </p:cNvPr>
          <p:cNvPicPr>
            <a:picLocks noChangeAspect="1"/>
          </p:cNvPicPr>
          <p:nvPr/>
        </p:nvPicPr>
        <p:blipFill>
          <a:blip r:embed="rId5"/>
          <a:stretch>
            <a:fillRect/>
          </a:stretch>
        </p:blipFill>
        <p:spPr>
          <a:xfrm>
            <a:off x="6235851" y="1575505"/>
            <a:ext cx="2235519" cy="4733220"/>
          </a:xfrm>
          <a:prstGeom prst="rect">
            <a:avLst/>
          </a:prstGeom>
        </p:spPr>
      </p:pic>
      <p:pic>
        <p:nvPicPr>
          <p:cNvPr id="22" name="Picture 21">
            <a:extLst>
              <a:ext uri="{FF2B5EF4-FFF2-40B4-BE49-F238E27FC236}">
                <a16:creationId xmlns:a16="http://schemas.microsoft.com/office/drawing/2014/main" id="{509AEAC6-2AAF-E6B0-DCB6-25E920CE6030}"/>
              </a:ext>
            </a:extLst>
          </p:cNvPr>
          <p:cNvPicPr>
            <a:picLocks noChangeAspect="1"/>
          </p:cNvPicPr>
          <p:nvPr/>
        </p:nvPicPr>
        <p:blipFill>
          <a:blip r:embed="rId6"/>
          <a:stretch>
            <a:fillRect/>
          </a:stretch>
        </p:blipFill>
        <p:spPr>
          <a:xfrm>
            <a:off x="8851581" y="1575505"/>
            <a:ext cx="2235519" cy="4733220"/>
          </a:xfrm>
          <a:prstGeom prst="rect">
            <a:avLst/>
          </a:prstGeom>
        </p:spPr>
      </p:pic>
      <p:pic>
        <p:nvPicPr>
          <p:cNvPr id="20" name="Picture 19">
            <a:extLst>
              <a:ext uri="{FF2B5EF4-FFF2-40B4-BE49-F238E27FC236}">
                <a16:creationId xmlns:a16="http://schemas.microsoft.com/office/drawing/2014/main" id="{6A9AC525-CA9F-8529-82CA-37F7C3149AAA}"/>
              </a:ext>
            </a:extLst>
          </p:cNvPr>
          <p:cNvPicPr>
            <a:picLocks noChangeAspect="1"/>
          </p:cNvPicPr>
          <p:nvPr/>
        </p:nvPicPr>
        <p:blipFill>
          <a:blip r:embed="rId7"/>
          <a:stretch>
            <a:fillRect/>
          </a:stretch>
        </p:blipFill>
        <p:spPr>
          <a:xfrm>
            <a:off x="3620122" y="1575505"/>
            <a:ext cx="2235519" cy="4733220"/>
          </a:xfrm>
          <a:prstGeom prst="rect">
            <a:avLst/>
          </a:prstGeom>
        </p:spPr>
      </p:pic>
      <p:pic>
        <p:nvPicPr>
          <p:cNvPr id="18" name="Picture 17">
            <a:extLst>
              <a:ext uri="{FF2B5EF4-FFF2-40B4-BE49-F238E27FC236}">
                <a16:creationId xmlns:a16="http://schemas.microsoft.com/office/drawing/2014/main" id="{95E10F3D-A7EC-D94D-B5D2-2470A195384A}"/>
              </a:ext>
            </a:extLst>
          </p:cNvPr>
          <p:cNvPicPr>
            <a:picLocks noChangeAspect="1"/>
          </p:cNvPicPr>
          <p:nvPr/>
        </p:nvPicPr>
        <p:blipFill>
          <a:blip r:embed="rId8"/>
          <a:stretch>
            <a:fillRect/>
          </a:stretch>
        </p:blipFill>
        <p:spPr>
          <a:xfrm>
            <a:off x="1004393" y="4445702"/>
            <a:ext cx="10082708" cy="738501"/>
          </a:xfrm>
          <a:prstGeom prst="rect">
            <a:avLst/>
          </a:prstGeom>
        </p:spPr>
      </p:pic>
      <p:sp>
        <p:nvSpPr>
          <p:cNvPr id="4" name="テキスト ボックス 3">
            <a:extLst>
              <a:ext uri="{FF2B5EF4-FFF2-40B4-BE49-F238E27FC236}">
                <a16:creationId xmlns:a16="http://schemas.microsoft.com/office/drawing/2014/main" id="{AA95535E-47FF-20FB-AC8D-87960E47BA6B}"/>
              </a:ext>
            </a:extLst>
          </p:cNvPr>
          <p:cNvSpPr txBox="1">
            <a:spLocks/>
          </p:cNvSpPr>
          <p:nvPr/>
        </p:nvSpPr>
        <p:spPr>
          <a:xfrm>
            <a:off x="915843" y="447210"/>
            <a:ext cx="11377612" cy="432000"/>
          </a:xfrm>
          <a:prstGeom prst="rect">
            <a:avLst/>
          </a:prstGeom>
          <a:noFill/>
        </p:spPr>
        <p:txBody>
          <a:bodyPr wrap="square" lIns="0" tIns="0" rIns="0" bIns="0" rtlCol="0" anchor="ctr" anchorCtr="0">
            <a:noAutofit/>
          </a:bodyPr>
          <a:lstStyle/>
          <a:p>
            <a:pPr>
              <a:defRPr/>
            </a:pPr>
            <a:r>
              <a:rPr lang="ja-JP" altLang="en-US" sz="2000" b="1">
                <a:solidFill>
                  <a:srgbClr val="0B3274"/>
                </a:solidFill>
                <a:latin typeface="Meiryo"/>
                <a:ea typeface="Meiryo"/>
              </a:rPr>
              <a:t>強み</a:t>
            </a:r>
            <a:r>
              <a:rPr lang="en-US" altLang="ja-JP" sz="2000" b="1" dirty="0">
                <a:solidFill>
                  <a:srgbClr val="0B3274"/>
                </a:solidFill>
                <a:latin typeface="Meiryo"/>
                <a:ea typeface="Meiryo"/>
              </a:rPr>
              <a:t>①</a:t>
            </a:r>
            <a:r>
              <a:rPr lang="ja-JP" altLang="en-US" sz="2000" b="1">
                <a:solidFill>
                  <a:srgbClr val="0B3274"/>
                </a:solidFill>
                <a:latin typeface="Meiryo"/>
                <a:ea typeface="Meiryo"/>
              </a:rPr>
              <a:t>：</a:t>
            </a:r>
            <a:r>
              <a:rPr lang="en-US" altLang="ja-JP" sz="2000" b="1" dirty="0">
                <a:solidFill>
                  <a:srgbClr val="0B3274"/>
                </a:solidFill>
                <a:latin typeface="Meiryo"/>
                <a:ea typeface="Meiryo"/>
              </a:rPr>
              <a:t>ARI</a:t>
            </a:r>
            <a:r>
              <a:rPr lang="ja-JP" altLang="en-US" sz="2000" b="1">
                <a:solidFill>
                  <a:srgbClr val="0B3274"/>
                </a:solidFill>
                <a:latin typeface="Meiryo"/>
                <a:ea typeface="Meiryo"/>
              </a:rPr>
              <a:t>で完結！異なる技術領域のエキスパートが連携し、ワンチームでご支援</a:t>
            </a:r>
          </a:p>
        </p:txBody>
      </p:sp>
      <p:sp>
        <p:nvSpPr>
          <p:cNvPr id="3" name="テキスト ボックス 8">
            <a:extLst>
              <a:ext uri="{FF2B5EF4-FFF2-40B4-BE49-F238E27FC236}">
                <a16:creationId xmlns:a16="http://schemas.microsoft.com/office/drawing/2014/main" id="{FD5BD355-4F7D-CC99-9274-FAF52EB17357}"/>
              </a:ext>
            </a:extLst>
          </p:cNvPr>
          <p:cNvSpPr txBox="1"/>
          <p:nvPr/>
        </p:nvSpPr>
        <p:spPr>
          <a:xfrm>
            <a:off x="798437" y="951901"/>
            <a:ext cx="10626801" cy="573076"/>
          </a:xfrm>
          <a:prstGeom prst="rect">
            <a:avLst/>
          </a:prstGeom>
          <a:noFill/>
        </p:spPr>
        <p:txBody>
          <a:bodyPr wrap="square" lIns="0" tIns="14400" rIns="0" bIns="14400" rtlCol="0" anchor="t" anchorCtr="0">
            <a:spAutoFit/>
          </a:bodyPr>
          <a:lstStyle/>
          <a:p>
            <a:pPr>
              <a:lnSpc>
                <a:spcPct val="130000"/>
              </a:lnSpc>
              <a:spcBef>
                <a:spcPts val="800"/>
              </a:spcBef>
            </a:pPr>
            <a:r>
              <a:rPr lang="ja-JP" altLang="en-US" sz="1400">
                <a:solidFill>
                  <a:srgbClr val="3A3A3A"/>
                </a:solidFill>
                <a:effectLst/>
                <a:latin typeface="メイリオ" panose="020B0604030504040204" pitchFamily="34" charset="-128"/>
                <a:ea typeface="メイリオ" panose="020B0604030504040204" pitchFamily="34" charset="-128"/>
              </a:rPr>
              <a:t>お客様の課題に応じてエキスパートを配置し、単に開発やデザインを行うだけでなく、時にはコンサルやインフラチームとも連携して総合的に支援します。</a:t>
            </a:r>
            <a:endParaRPr lang="en-US">
              <a:latin typeface="メイリオ"/>
              <a:ea typeface="メイリオ"/>
            </a:endParaRPr>
          </a:p>
        </p:txBody>
      </p:sp>
    </p:spTree>
    <p:extLst>
      <p:ext uri="{BB962C8B-B14F-4D97-AF65-F5344CB8AC3E}">
        <p14:creationId xmlns:p14="http://schemas.microsoft.com/office/powerpoint/2010/main" val="3353881492"/>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32F5A-3DC4-7BE6-9937-A9271758389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8344DF2-9D13-315D-757B-7C43DBDCBAD7}"/>
              </a:ext>
            </a:extLst>
          </p:cNvPr>
          <p:cNvSpPr txBox="1"/>
          <p:nvPr/>
        </p:nvSpPr>
        <p:spPr>
          <a:xfrm>
            <a:off x="766762" y="1283550"/>
            <a:ext cx="3811543" cy="2655954"/>
          </a:xfrm>
          <a:prstGeom prst="rect">
            <a:avLst/>
          </a:prstGeom>
          <a:noFill/>
        </p:spPr>
        <p:txBody>
          <a:bodyPr wrap="square" lIns="0" tIns="14400" rIns="0" bIns="14400" rtlCol="0" anchor="t" anchorCtr="0">
            <a:spAutoFit/>
          </a:bodyPr>
          <a:lstStyle>
            <a:defPPr>
              <a:defRPr lang="ja-JP"/>
            </a:defPPr>
            <a:lvl1pPr marL="171450" lvl="0" indent="-171450">
              <a:lnSpc>
                <a:spcPct val="130000"/>
              </a:lnSpc>
              <a:spcBef>
                <a:spcPts val="800"/>
              </a:spcBef>
              <a:buFont typeface="Arial" panose="020B0604020202020204" pitchFamily="34" charset="0"/>
              <a:buChar char="•"/>
              <a:defRPr sz="1200">
                <a:solidFill>
                  <a:srgbClr val="3A3A3A"/>
                </a:solidFill>
                <a:latin typeface="Meiryo" panose="020B0604030504040204" pitchFamily="34" charset="-128"/>
                <a:ea typeface="Meiryo" panose="020B0604030504040204" pitchFamily="34" charset="-128"/>
              </a:defRPr>
            </a:lvl1pPr>
          </a:lstStyle>
          <a:p>
            <a:pPr marL="0" indent="0">
              <a:buNone/>
            </a:pPr>
            <a:r>
              <a:rPr lang="ja-JP" altLang="en-US">
                <a:latin typeface="Meiryo"/>
                <a:ea typeface="Meiryo"/>
              </a:rPr>
              <a:t>プロジェクトの</a:t>
            </a:r>
            <a:r>
              <a:rPr lang="ja-JP" altLang="en-US">
                <a:solidFill>
                  <a:srgbClr val="FF544A"/>
                </a:solidFill>
                <a:latin typeface="Meiryo"/>
                <a:ea typeface="Meiryo"/>
              </a:rPr>
              <a:t>初期段階から開発チームと</a:t>
            </a:r>
            <a:r>
              <a:rPr lang="en-US" dirty="0">
                <a:solidFill>
                  <a:srgbClr val="FF544A"/>
                </a:solidFill>
                <a:latin typeface="Meiryo"/>
                <a:ea typeface="Meiryo"/>
              </a:rPr>
              <a:t>UI/UX</a:t>
            </a:r>
            <a:r>
              <a:rPr lang="ja-JP" altLang="en-US">
                <a:solidFill>
                  <a:srgbClr val="FF544A"/>
                </a:solidFill>
                <a:latin typeface="Meiryo"/>
                <a:ea typeface="Meiryo"/>
              </a:rPr>
              <a:t>デザインチームが密に連携</a:t>
            </a:r>
            <a:r>
              <a:rPr lang="ja-JP" altLang="en-US">
                <a:latin typeface="Meiryo"/>
                <a:ea typeface="Meiryo"/>
              </a:rPr>
              <a:t>することで、システムの価値を最大化します。</a:t>
            </a:r>
            <a:br>
              <a:rPr lang="en-US" altLang="ja-JP"/>
            </a:br>
            <a:r>
              <a:rPr lang="ja-JP" altLang="en-US">
                <a:latin typeface="Meiryo"/>
                <a:ea typeface="Meiryo"/>
              </a:rPr>
              <a:t>特に、</a:t>
            </a:r>
            <a:r>
              <a:rPr lang="en-US" dirty="0">
                <a:latin typeface="Meiryo"/>
                <a:ea typeface="Meiryo"/>
              </a:rPr>
              <a:t>UI/UX</a:t>
            </a:r>
            <a:r>
              <a:rPr lang="ja-JP" altLang="en-US">
                <a:latin typeface="Meiryo"/>
                <a:ea typeface="Meiryo"/>
              </a:rPr>
              <a:t>チームが要件定義や企画フェーズから参画することで、最初からユーザー視点を重視したものづくりが可能となり、実際に作るべきものを明確にしながらプロジェクトを進めることができます。また、議論が抽象的になりすぎないよう、</a:t>
            </a:r>
            <a:r>
              <a:rPr lang="ja-JP" altLang="en-US">
                <a:solidFill>
                  <a:srgbClr val="FF544A"/>
                </a:solidFill>
                <a:latin typeface="Meiryo"/>
                <a:ea typeface="Meiryo"/>
              </a:rPr>
              <a:t>可視化を重視</a:t>
            </a:r>
            <a:r>
              <a:rPr lang="ja-JP" altLang="en-US">
                <a:latin typeface="Meiryo"/>
                <a:ea typeface="Meiryo"/>
              </a:rPr>
              <a:t>して具体的な理解を促進し、チーム全体の共通認識を形成することに努めています。これにより、</a:t>
            </a:r>
            <a:r>
              <a:rPr lang="ja-JP" altLang="en-US">
                <a:solidFill>
                  <a:srgbClr val="FF544A"/>
                </a:solidFill>
                <a:latin typeface="Meiryo"/>
                <a:ea typeface="Meiryo"/>
              </a:rPr>
              <a:t>ユーザーにとって価値あるシステム開発</a:t>
            </a:r>
            <a:r>
              <a:rPr lang="ja-JP" altLang="en-US">
                <a:latin typeface="Meiryo"/>
                <a:ea typeface="Meiryo"/>
              </a:rPr>
              <a:t>を実現しています。</a:t>
            </a:r>
            <a:endParaRPr lang="en-US" altLang="ja-JP">
              <a:latin typeface="Meiryo"/>
              <a:ea typeface="Meiryo"/>
            </a:endParaRPr>
          </a:p>
        </p:txBody>
      </p:sp>
      <p:pic>
        <p:nvPicPr>
          <p:cNvPr id="3" name="Picture 2">
            <a:extLst>
              <a:ext uri="{FF2B5EF4-FFF2-40B4-BE49-F238E27FC236}">
                <a16:creationId xmlns:a16="http://schemas.microsoft.com/office/drawing/2014/main" id="{D53998F7-C885-DF5F-AF94-53482DF42331}"/>
              </a:ext>
            </a:extLst>
          </p:cNvPr>
          <p:cNvPicPr>
            <a:picLocks noChangeAspect="1"/>
          </p:cNvPicPr>
          <p:nvPr/>
        </p:nvPicPr>
        <p:blipFill>
          <a:blip r:embed="rId4"/>
          <a:stretch>
            <a:fillRect/>
          </a:stretch>
        </p:blipFill>
        <p:spPr>
          <a:xfrm>
            <a:off x="5173133" y="1280936"/>
            <a:ext cx="6175024" cy="2314929"/>
          </a:xfrm>
          <a:prstGeom prst="rect">
            <a:avLst/>
          </a:prstGeom>
        </p:spPr>
      </p:pic>
      <p:pic>
        <p:nvPicPr>
          <p:cNvPr id="5" name="Picture 4">
            <a:extLst>
              <a:ext uri="{FF2B5EF4-FFF2-40B4-BE49-F238E27FC236}">
                <a16:creationId xmlns:a16="http://schemas.microsoft.com/office/drawing/2014/main" id="{060B27A8-368F-2446-7FAC-56FFF229B138}"/>
              </a:ext>
            </a:extLst>
          </p:cNvPr>
          <p:cNvPicPr>
            <a:picLocks noChangeAspect="1"/>
          </p:cNvPicPr>
          <p:nvPr/>
        </p:nvPicPr>
        <p:blipFill>
          <a:blip r:embed="rId5"/>
          <a:stretch>
            <a:fillRect/>
          </a:stretch>
        </p:blipFill>
        <p:spPr>
          <a:xfrm>
            <a:off x="5177367" y="3898547"/>
            <a:ext cx="6175024" cy="2351265"/>
          </a:xfrm>
          <a:prstGeom prst="rect">
            <a:avLst/>
          </a:prstGeom>
        </p:spPr>
      </p:pic>
      <p:sp>
        <p:nvSpPr>
          <p:cNvPr id="6" name="テキスト ボックス 5">
            <a:extLst>
              <a:ext uri="{FF2B5EF4-FFF2-40B4-BE49-F238E27FC236}">
                <a16:creationId xmlns:a16="http://schemas.microsoft.com/office/drawing/2014/main" id="{AE327C85-9575-EDE9-6626-D68D66F11805}"/>
              </a:ext>
            </a:extLst>
          </p:cNvPr>
          <p:cNvSpPr txBox="1">
            <a:spLocks/>
          </p:cNvSpPr>
          <p:nvPr/>
        </p:nvSpPr>
        <p:spPr>
          <a:xfrm>
            <a:off x="915843" y="447210"/>
            <a:ext cx="11377612" cy="432000"/>
          </a:xfrm>
          <a:prstGeom prst="rect">
            <a:avLst/>
          </a:prstGeom>
          <a:noFill/>
        </p:spPr>
        <p:txBody>
          <a:bodyPr wrap="square" lIns="0" tIns="0" rIns="0" bIns="0" rtlCol="0" anchor="ctr" anchorCtr="0">
            <a:noAutofit/>
          </a:bodyPr>
          <a:lstStyle/>
          <a:p>
            <a:pPr>
              <a:defRPr/>
            </a:pPr>
            <a:r>
              <a:rPr lang="ja-JP" altLang="en-US" sz="2000" b="1">
                <a:solidFill>
                  <a:srgbClr val="0B3274"/>
                </a:solidFill>
                <a:latin typeface="Meiryo" panose="020B0604030504040204" pitchFamily="34" charset="-128"/>
                <a:ea typeface="Meiryo" panose="020B0604030504040204" pitchFamily="34" charset="-128"/>
              </a:rPr>
              <a:t>強み</a:t>
            </a:r>
            <a:r>
              <a:rPr lang="en-US" altLang="ja-JP" sz="2000" b="1">
                <a:solidFill>
                  <a:srgbClr val="0B3274"/>
                </a:solidFill>
                <a:latin typeface="Meiryo" panose="020B0604030504040204" pitchFamily="34" charset="-128"/>
                <a:ea typeface="Meiryo" panose="020B0604030504040204" pitchFamily="34" charset="-128"/>
              </a:rPr>
              <a:t>②</a:t>
            </a:r>
            <a:r>
              <a:rPr lang="ja-JP" altLang="en-US" sz="2000" b="1">
                <a:solidFill>
                  <a:srgbClr val="0B3274"/>
                </a:solidFill>
                <a:latin typeface="Meiryo" panose="020B0604030504040204" pitchFamily="34" charset="-128"/>
                <a:ea typeface="Meiryo" panose="020B0604030504040204" pitchFamily="34" charset="-128"/>
              </a:rPr>
              <a:t>：システムの最終形を最速で可視化！</a:t>
            </a:r>
            <a:r>
              <a:rPr lang="en-US" altLang="ja-JP" sz="2000" b="1">
                <a:solidFill>
                  <a:srgbClr val="0B3274"/>
                </a:solidFill>
                <a:latin typeface="Meiryo" panose="020B0604030504040204" pitchFamily="34" charset="-128"/>
                <a:ea typeface="Meiryo" panose="020B0604030504040204" pitchFamily="34" charset="-128"/>
              </a:rPr>
              <a:t>UI/UX</a:t>
            </a:r>
            <a:r>
              <a:rPr lang="ja-JP" altLang="en-US" sz="2000" b="1">
                <a:solidFill>
                  <a:srgbClr val="0B3274"/>
                </a:solidFill>
                <a:latin typeface="Meiryo" panose="020B0604030504040204" pitchFamily="34" charset="-128"/>
                <a:ea typeface="Meiryo" panose="020B0604030504040204" pitchFamily="34" charset="-128"/>
              </a:rPr>
              <a:t>デザイン先行型の開発アプローチ</a:t>
            </a:r>
          </a:p>
        </p:txBody>
      </p:sp>
    </p:spTree>
    <p:extLst>
      <p:ext uri="{BB962C8B-B14F-4D97-AF65-F5344CB8AC3E}">
        <p14:creationId xmlns:p14="http://schemas.microsoft.com/office/powerpoint/2010/main" val="1802956811"/>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8D4A611-F96A-0939-F772-9211178BD56C}"/>
              </a:ext>
            </a:extLst>
          </p:cNvPr>
          <p:cNvSpPr txBox="1">
            <a:spLocks/>
          </p:cNvSpPr>
          <p:nvPr/>
        </p:nvSpPr>
        <p:spPr>
          <a:xfrm>
            <a:off x="915843" y="447210"/>
            <a:ext cx="11377612" cy="432000"/>
          </a:xfrm>
          <a:prstGeom prst="rect">
            <a:avLst/>
          </a:prstGeom>
          <a:noFill/>
        </p:spPr>
        <p:txBody>
          <a:bodyPr wrap="square" lIns="0" tIns="0" rIns="0" bIns="0" rtlCol="0" anchor="ctr" anchorCtr="0">
            <a:noAutofit/>
          </a:bodyPr>
          <a:lstStyle/>
          <a:p>
            <a:pPr>
              <a:defRPr/>
            </a:pPr>
            <a:r>
              <a:rPr lang="ja-JP" altLang="en-US" sz="2000" b="1">
                <a:solidFill>
                  <a:srgbClr val="0B3274"/>
                </a:solidFill>
                <a:latin typeface="Meiryo" panose="020B0604030504040204" pitchFamily="34" charset="-128"/>
                <a:ea typeface="Meiryo" panose="020B0604030504040204" pitchFamily="34" charset="-128"/>
              </a:rPr>
              <a:t>強み</a:t>
            </a:r>
            <a:r>
              <a:rPr lang="en-US" altLang="ja-JP" sz="2000" b="1">
                <a:solidFill>
                  <a:srgbClr val="0B3274"/>
                </a:solidFill>
                <a:latin typeface="Meiryo" panose="020B0604030504040204" pitchFamily="34" charset="-128"/>
                <a:ea typeface="Meiryo" panose="020B0604030504040204" pitchFamily="34" charset="-128"/>
              </a:rPr>
              <a:t>③</a:t>
            </a:r>
            <a:r>
              <a:rPr lang="ja-JP" altLang="en-US" sz="2000" b="1">
                <a:solidFill>
                  <a:srgbClr val="0B3274"/>
                </a:solidFill>
                <a:latin typeface="Meiryo" panose="020B0604030504040204" pitchFamily="34" charset="-128"/>
                <a:ea typeface="Meiryo" panose="020B0604030504040204" pitchFamily="34" charset="-128"/>
              </a:rPr>
              <a:t>：最大</a:t>
            </a:r>
            <a:r>
              <a:rPr lang="en-US" sz="2000" b="1">
                <a:solidFill>
                  <a:srgbClr val="0B3274"/>
                </a:solidFill>
                <a:latin typeface="Meiryo" panose="020B0604030504040204" pitchFamily="34" charset="-128"/>
                <a:ea typeface="Meiryo" panose="020B0604030504040204" pitchFamily="34" charset="-128"/>
              </a:rPr>
              <a:t>30%</a:t>
            </a:r>
            <a:r>
              <a:rPr lang="ja-JP" altLang="en-US" sz="2000" b="1">
                <a:solidFill>
                  <a:srgbClr val="0B3274"/>
                </a:solidFill>
                <a:latin typeface="Meiryo" panose="020B0604030504040204" pitchFamily="34" charset="-128"/>
                <a:ea typeface="Meiryo" panose="020B0604030504040204" pitchFamily="34" charset="-128"/>
              </a:rPr>
              <a:t>の開発コスト削減！</a:t>
            </a:r>
            <a:r>
              <a:rPr kumimoji="1" lang="en-US" sz="2000" b="1" u="none" strike="noStrike" kern="1200" cap="none" spc="0" normalizeH="0" baseline="0" noProof="0">
                <a:ln>
                  <a:noFill/>
                </a:ln>
                <a:solidFill>
                  <a:srgbClr val="0B3274"/>
                </a:solidFill>
                <a:effectLst/>
                <a:uLnTx/>
                <a:uFillTx/>
                <a:latin typeface="Meiryo" panose="020B0604030504040204" pitchFamily="34" charset="-128"/>
                <a:ea typeface="Meiryo" panose="020B0604030504040204" pitchFamily="34" charset="-128"/>
              </a:rPr>
              <a:t>AI</a:t>
            </a:r>
            <a:r>
              <a:rPr lang="ja-JP" sz="2000" b="1">
                <a:solidFill>
                  <a:srgbClr val="0B3274"/>
                </a:solidFill>
                <a:latin typeface="Meiryo" panose="020B0604030504040204" pitchFamily="34" charset="-128"/>
                <a:ea typeface="Meiryo" panose="020B0604030504040204" pitchFamily="34" charset="-128"/>
              </a:rPr>
              <a:t>技術による</a:t>
            </a:r>
            <a:r>
              <a:rPr kumimoji="1" lang="ja-JP" sz="2000" b="1" u="none" strike="noStrike" kern="1200" cap="none" spc="0" normalizeH="0" baseline="0" noProof="0">
                <a:ln>
                  <a:noFill/>
                </a:ln>
                <a:solidFill>
                  <a:srgbClr val="0B3274"/>
                </a:solidFill>
                <a:effectLst/>
                <a:uLnTx/>
                <a:uFillTx/>
                <a:latin typeface="Meiryo" panose="020B0604030504040204" pitchFamily="34" charset="-128"/>
                <a:ea typeface="Meiryo" panose="020B0604030504040204" pitchFamily="34" charset="-128"/>
              </a:rPr>
              <a:t>開発</a:t>
            </a:r>
            <a:r>
              <a:rPr lang="ja-JP" sz="2000" b="1">
                <a:solidFill>
                  <a:srgbClr val="0B3274"/>
                </a:solidFill>
                <a:latin typeface="Meiryo" panose="020B0604030504040204" pitchFamily="34" charset="-128"/>
                <a:ea typeface="Meiryo" panose="020B0604030504040204" pitchFamily="34" charset="-128"/>
              </a:rPr>
              <a:t>効率化</a:t>
            </a:r>
            <a:endParaRPr lang="ja-JP" sz="2000" b="1">
              <a:solidFill>
                <a:srgbClr val="000000"/>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7787DEE-53B8-8DE0-330F-102A674A2CBC}"/>
              </a:ext>
            </a:extLst>
          </p:cNvPr>
          <p:cNvGraphicFramePr>
            <a:graphicFrameLocks noGrp="1"/>
          </p:cNvGraphicFramePr>
          <p:nvPr>
            <p:extLst>
              <p:ext uri="{D42A27DB-BD31-4B8C-83A1-F6EECF244321}">
                <p14:modId xmlns:p14="http://schemas.microsoft.com/office/powerpoint/2010/main" val="3756540128"/>
              </p:ext>
            </p:extLst>
          </p:nvPr>
        </p:nvGraphicFramePr>
        <p:xfrm>
          <a:off x="766763" y="1691805"/>
          <a:ext cx="10658475" cy="3651720"/>
        </p:xfrm>
        <a:graphic>
          <a:graphicData uri="http://schemas.openxmlformats.org/drawingml/2006/table">
            <a:tbl>
              <a:tblPr/>
              <a:tblGrid>
                <a:gridCol w="1272937">
                  <a:extLst>
                    <a:ext uri="{9D8B030D-6E8A-4147-A177-3AD203B41FA5}">
                      <a16:colId xmlns:a16="http://schemas.microsoft.com/office/drawing/2014/main" val="1953090663"/>
                    </a:ext>
                  </a:extLst>
                </a:gridCol>
                <a:gridCol w="865767">
                  <a:extLst>
                    <a:ext uri="{9D8B030D-6E8A-4147-A177-3AD203B41FA5}">
                      <a16:colId xmlns:a16="http://schemas.microsoft.com/office/drawing/2014/main" val="919826918"/>
                    </a:ext>
                  </a:extLst>
                </a:gridCol>
                <a:gridCol w="1955592">
                  <a:extLst>
                    <a:ext uri="{9D8B030D-6E8A-4147-A177-3AD203B41FA5}">
                      <a16:colId xmlns:a16="http://schemas.microsoft.com/office/drawing/2014/main" val="523332171"/>
                    </a:ext>
                  </a:extLst>
                </a:gridCol>
                <a:gridCol w="997452">
                  <a:extLst>
                    <a:ext uri="{9D8B030D-6E8A-4147-A177-3AD203B41FA5}">
                      <a16:colId xmlns:a16="http://schemas.microsoft.com/office/drawing/2014/main" val="3960150105"/>
                    </a:ext>
                  </a:extLst>
                </a:gridCol>
                <a:gridCol w="3296338">
                  <a:extLst>
                    <a:ext uri="{9D8B030D-6E8A-4147-A177-3AD203B41FA5}">
                      <a16:colId xmlns:a16="http://schemas.microsoft.com/office/drawing/2014/main" val="3791926921"/>
                    </a:ext>
                  </a:extLst>
                </a:gridCol>
                <a:gridCol w="2270389">
                  <a:extLst>
                    <a:ext uri="{9D8B030D-6E8A-4147-A177-3AD203B41FA5}">
                      <a16:colId xmlns:a16="http://schemas.microsoft.com/office/drawing/2014/main" val="990135484"/>
                    </a:ext>
                  </a:extLst>
                </a:gridCol>
              </a:tblGrid>
              <a:tr h="545985">
                <a:tc>
                  <a:txBody>
                    <a:bodyPr/>
                    <a:lstStyle/>
                    <a:p>
                      <a:pPr algn="ctr" fontAlgn="base">
                        <a:lnSpc>
                          <a:spcPts val="1275"/>
                        </a:lnSpc>
                        <a:buNone/>
                      </a:pPr>
                      <a:r>
                        <a:rPr lang="ja-JP" altLang="en-US" sz="1000" b="0" i="0">
                          <a:solidFill>
                            <a:srgbClr val="FFFFFF"/>
                          </a:solidFill>
                          <a:effectLst/>
                          <a:ea typeface="Meiryo" panose="020B0604030504040204" pitchFamily="50" charset="-128"/>
                        </a:rPr>
                        <a:t>適用ツール</a:t>
                      </a:r>
                      <a:r>
                        <a:rPr lang="ja-JP" altLang="en-US" sz="1000" b="1" i="0">
                          <a:solidFill>
                            <a:srgbClr val="FFFFFF"/>
                          </a:solidFill>
                          <a:effectLst/>
                          <a:latin typeface="Meiryo" panose="020B0604030504040204" pitchFamily="50" charset="-128"/>
                        </a:rPr>
                        <a:t>​</a:t>
                      </a:r>
                      <a:endParaRPr lang="ja-JP" altLang="en-US" sz="1700" b="1" i="0">
                        <a:solidFill>
                          <a:srgbClr val="FFFFFF"/>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3963AF"/>
                    </a:solidFill>
                  </a:tcPr>
                </a:tc>
                <a:tc>
                  <a:txBody>
                    <a:bodyPr/>
                    <a:lstStyle/>
                    <a:p>
                      <a:pPr algn="ctr" fontAlgn="base">
                        <a:lnSpc>
                          <a:spcPts val="1275"/>
                        </a:lnSpc>
                        <a:buNone/>
                      </a:pPr>
                      <a:r>
                        <a:rPr lang="ja-JP" altLang="en-US" sz="1000" b="0" i="0">
                          <a:solidFill>
                            <a:srgbClr val="FFFFFF"/>
                          </a:solidFill>
                          <a:effectLst/>
                          <a:ea typeface="Meiryo" panose="020B0604030504040204" pitchFamily="50" charset="-128"/>
                        </a:rPr>
                        <a:t>利用想定プラン</a:t>
                      </a:r>
                      <a:r>
                        <a:rPr lang="ja-JP" altLang="en-US" sz="1000" b="1" i="0">
                          <a:solidFill>
                            <a:srgbClr val="FFFFFF"/>
                          </a:solidFill>
                          <a:effectLst/>
                          <a:latin typeface="Meiryo" panose="020B0604030504040204" pitchFamily="50" charset="-128"/>
                        </a:rPr>
                        <a:t>​</a:t>
                      </a:r>
                      <a:endParaRPr lang="ja-JP" altLang="en-US" sz="1700" b="1" i="0">
                        <a:solidFill>
                          <a:srgbClr val="FFFFFF"/>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3963AF"/>
                    </a:solidFill>
                  </a:tcPr>
                </a:tc>
                <a:tc>
                  <a:txBody>
                    <a:bodyPr/>
                    <a:lstStyle/>
                    <a:p>
                      <a:pPr algn="ctr" fontAlgn="base">
                        <a:lnSpc>
                          <a:spcPts val="1275"/>
                        </a:lnSpc>
                        <a:buNone/>
                      </a:pPr>
                      <a:r>
                        <a:rPr lang="ja-JP" altLang="en-US" sz="1000" b="0" i="0">
                          <a:solidFill>
                            <a:srgbClr val="FFFFFF"/>
                          </a:solidFill>
                          <a:effectLst/>
                          <a:ea typeface="Meiryo" panose="020B0604030504040204" pitchFamily="50" charset="-128"/>
                        </a:rPr>
                        <a:t>概要</a:t>
                      </a:r>
                      <a:r>
                        <a:rPr lang="ja-JP" altLang="en-US" sz="1000" b="1" i="0">
                          <a:solidFill>
                            <a:srgbClr val="FFFFFF"/>
                          </a:solidFill>
                          <a:effectLst/>
                          <a:latin typeface="Meiryo" panose="020B0604030504040204" pitchFamily="50" charset="-128"/>
                        </a:rPr>
                        <a:t>​</a:t>
                      </a:r>
                      <a:endParaRPr lang="ja-JP" altLang="en-US" sz="1700" b="1" i="0">
                        <a:solidFill>
                          <a:srgbClr val="FFFFFF"/>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3963AF"/>
                    </a:solidFill>
                  </a:tcPr>
                </a:tc>
                <a:tc>
                  <a:txBody>
                    <a:bodyPr/>
                    <a:lstStyle/>
                    <a:p>
                      <a:pPr algn="ctr" fontAlgn="base">
                        <a:lnSpc>
                          <a:spcPts val="1275"/>
                        </a:lnSpc>
                        <a:buNone/>
                      </a:pPr>
                      <a:r>
                        <a:rPr lang="ja-JP" altLang="en-US" sz="1000" b="0" i="0">
                          <a:solidFill>
                            <a:srgbClr val="FFFFFF"/>
                          </a:solidFill>
                          <a:effectLst/>
                          <a:ea typeface="Meiryo" panose="020B0604030504040204" pitchFamily="50" charset="-128"/>
                        </a:rPr>
                        <a:t>適用工程</a:t>
                      </a:r>
                      <a:r>
                        <a:rPr lang="ja-JP" altLang="en-US" sz="1000" b="1" i="0">
                          <a:solidFill>
                            <a:srgbClr val="FFFFFF"/>
                          </a:solidFill>
                          <a:effectLst/>
                          <a:latin typeface="Meiryo" panose="020B0604030504040204" pitchFamily="50" charset="-128"/>
                        </a:rPr>
                        <a:t>​</a:t>
                      </a:r>
                      <a:endParaRPr lang="ja-JP" altLang="en-US" sz="1700" b="1" i="0">
                        <a:solidFill>
                          <a:srgbClr val="FFFFFF"/>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3963AF"/>
                    </a:solidFill>
                  </a:tcPr>
                </a:tc>
                <a:tc>
                  <a:txBody>
                    <a:bodyPr/>
                    <a:lstStyle/>
                    <a:p>
                      <a:pPr algn="ctr" fontAlgn="base">
                        <a:lnSpc>
                          <a:spcPts val="1275"/>
                        </a:lnSpc>
                        <a:buNone/>
                      </a:pPr>
                      <a:r>
                        <a:rPr lang="ja-JP" altLang="en-US" sz="1000" b="0" i="0">
                          <a:solidFill>
                            <a:srgbClr val="FFFFFF"/>
                          </a:solidFill>
                          <a:effectLst/>
                          <a:ea typeface="Meiryo" panose="020B0604030504040204" pitchFamily="50" charset="-128"/>
                        </a:rPr>
                        <a:t>期待できる効果</a:t>
                      </a:r>
                      <a:r>
                        <a:rPr lang="ja-JP" altLang="en-US" sz="1000" b="1" i="0">
                          <a:solidFill>
                            <a:srgbClr val="FFFFFF"/>
                          </a:solidFill>
                          <a:effectLst/>
                          <a:latin typeface="Meiryo" panose="020B0604030504040204" pitchFamily="50" charset="-128"/>
                        </a:rPr>
                        <a:t>​</a:t>
                      </a:r>
                      <a:endParaRPr lang="ja-JP" altLang="en-US" sz="1700" b="1" i="0">
                        <a:solidFill>
                          <a:srgbClr val="FFFFFF"/>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3963AF"/>
                    </a:solidFill>
                  </a:tcPr>
                </a:tc>
                <a:tc>
                  <a:txBody>
                    <a:bodyPr/>
                    <a:lstStyle/>
                    <a:p>
                      <a:pPr algn="ctr" fontAlgn="base">
                        <a:lnSpc>
                          <a:spcPts val="1275"/>
                        </a:lnSpc>
                        <a:buNone/>
                      </a:pPr>
                      <a:r>
                        <a:rPr lang="ja-JP" altLang="en-US" sz="1000" b="0" i="0">
                          <a:solidFill>
                            <a:srgbClr val="FFFFFF"/>
                          </a:solidFill>
                          <a:effectLst/>
                          <a:ea typeface="Meiryo" panose="020B0604030504040204" pitchFamily="50" charset="-128"/>
                        </a:rPr>
                        <a:t>データ利用に対する考慮</a:t>
                      </a:r>
                      <a:r>
                        <a:rPr lang="ja-JP" altLang="en-US" sz="1000" b="1" i="0">
                          <a:solidFill>
                            <a:srgbClr val="FFFFFF"/>
                          </a:solidFill>
                          <a:effectLst/>
                          <a:latin typeface="Meiryo" panose="020B0604030504040204" pitchFamily="50" charset="-128"/>
                        </a:rPr>
                        <a:t>​</a:t>
                      </a:r>
                      <a:endParaRPr lang="ja-JP" altLang="en-US" sz="1700" b="1" i="0">
                        <a:solidFill>
                          <a:srgbClr val="FFFFFF"/>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3963AF"/>
                    </a:solidFill>
                  </a:tcPr>
                </a:tc>
                <a:extLst>
                  <a:ext uri="{0D108BD9-81ED-4DB2-BD59-A6C34878D82A}">
                    <a16:rowId xmlns:a16="http://schemas.microsoft.com/office/drawing/2014/main" val="1263771566"/>
                  </a:ext>
                </a:extLst>
              </a:tr>
              <a:tr h="545985">
                <a:tc>
                  <a:txBody>
                    <a:bodyPr/>
                    <a:lstStyle/>
                    <a:p>
                      <a:pPr algn="l" fontAlgn="base">
                        <a:lnSpc>
                          <a:spcPts val="1275"/>
                        </a:lnSpc>
                        <a:buNone/>
                      </a:pPr>
                      <a:r>
                        <a:rPr lang="en-US" sz="1000" b="0" i="0">
                          <a:solidFill>
                            <a:srgbClr val="262626"/>
                          </a:solidFill>
                          <a:effectLst/>
                          <a:latin typeface="Meiryo" panose="020B0604030504040204" pitchFamily="50" charset="-128"/>
                        </a:rPr>
                        <a:t>ChatGPT</a:t>
                      </a:r>
                      <a:r>
                        <a:rPr lang="en-US" altLang="ja-JP" sz="1000" b="0" i="0">
                          <a:solidFill>
                            <a:srgbClr val="000000"/>
                          </a:solidFill>
                          <a:effectLst/>
                          <a:ea typeface="Meiryo" panose="020B0604030504040204" pitchFamily="50" charset="-128"/>
                        </a:rPr>
                        <a:t>​</a:t>
                      </a:r>
                      <a:endParaRPr lang="en-US" altLang="ja-JP"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algn="l" fontAlgn="base">
                        <a:lnSpc>
                          <a:spcPts val="1275"/>
                        </a:lnSpc>
                        <a:buNone/>
                      </a:pPr>
                      <a:r>
                        <a:rPr lang="en-US" sz="1000" b="0" i="0">
                          <a:solidFill>
                            <a:srgbClr val="262626"/>
                          </a:solidFill>
                          <a:effectLst/>
                          <a:latin typeface="Meiryo" panose="020B0604030504040204" pitchFamily="50" charset="-128"/>
                        </a:rPr>
                        <a:t>Team</a:t>
                      </a:r>
                      <a:r>
                        <a:rPr lang="en-US" sz="1000" b="0" i="0">
                          <a:solidFill>
                            <a:srgbClr val="000000"/>
                          </a:solidFill>
                          <a:effectLst/>
                          <a:latin typeface="Meiryo" panose="020B0604030504040204" pitchFamily="50" charset="-128"/>
                        </a:rPr>
                        <a:t>​</a:t>
                      </a:r>
                      <a:endParaRPr lang="en-US"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l" fontAlgn="base">
                        <a:lnSpc>
                          <a:spcPts val="1275"/>
                        </a:lnSpc>
                        <a:buNone/>
                      </a:pPr>
                      <a:r>
                        <a:rPr lang="ja-JP" altLang="en-US" sz="1000" b="0" i="0">
                          <a:solidFill>
                            <a:srgbClr val="262626"/>
                          </a:solidFill>
                          <a:effectLst/>
                          <a:ea typeface="Meiryo" panose="020B0604030504040204" pitchFamily="50" charset="-128"/>
                        </a:rPr>
                        <a:t>生成</a:t>
                      </a:r>
                      <a:r>
                        <a:rPr lang="en-US" altLang="ja-JP" sz="1000" b="0" i="0">
                          <a:solidFill>
                            <a:srgbClr val="262626"/>
                          </a:solidFill>
                          <a:effectLst/>
                          <a:latin typeface="Meiryo" panose="020B0604030504040204" pitchFamily="50" charset="-128"/>
                        </a:rPr>
                        <a:t>AI</a:t>
                      </a:r>
                      <a:r>
                        <a:rPr lang="ja-JP" altLang="en-US" sz="1000" b="0" i="0">
                          <a:solidFill>
                            <a:srgbClr val="262626"/>
                          </a:solidFill>
                          <a:effectLst/>
                          <a:ea typeface="Meiryo" panose="020B0604030504040204" pitchFamily="50" charset="-128"/>
                        </a:rPr>
                        <a:t>を活用した対話型アシスタント</a:t>
                      </a:r>
                      <a:r>
                        <a:rPr lang="ja-JP" altLang="en-US" sz="1000" b="0" i="0">
                          <a:solidFill>
                            <a:srgbClr val="000000"/>
                          </a:solidFill>
                          <a:effectLst/>
                          <a:latin typeface="Meiryo" panose="020B0604030504040204" pitchFamily="50" charset="-128"/>
                        </a:rPr>
                        <a:t>​</a:t>
                      </a:r>
                      <a:endParaRPr lang="ja-JP" altLang="en-US"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l" fontAlgn="base">
                        <a:lnSpc>
                          <a:spcPts val="1275"/>
                        </a:lnSpc>
                        <a:buNone/>
                      </a:pPr>
                      <a:r>
                        <a:rPr lang="ja-JP" altLang="en-US" sz="1000" b="0" i="0">
                          <a:solidFill>
                            <a:srgbClr val="262626"/>
                          </a:solidFill>
                          <a:effectLst/>
                          <a:ea typeface="Meiryo" panose="020B0604030504040204" pitchFamily="50" charset="-128"/>
                        </a:rPr>
                        <a:t>全般</a:t>
                      </a:r>
                      <a:r>
                        <a:rPr lang="ja-JP" altLang="en-US" sz="1000" b="0" i="0">
                          <a:solidFill>
                            <a:srgbClr val="000000"/>
                          </a:solidFill>
                          <a:effectLst/>
                          <a:latin typeface="Meiryo" panose="020B0604030504040204" pitchFamily="50" charset="-128"/>
                        </a:rPr>
                        <a:t>​</a:t>
                      </a:r>
                      <a:endParaRPr lang="ja-JP" altLang="en-US"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marL="171450" indent="-171450" algn="l" fontAlgn="base">
                        <a:lnSpc>
                          <a:spcPts val="1275"/>
                        </a:lnSpc>
                        <a:buFont typeface="Wingdings" pitchFamily="2" charset="2"/>
                        <a:buChar char="l"/>
                      </a:pPr>
                      <a:r>
                        <a:rPr lang="ja-JP" altLang="en-US" sz="1000" b="0" i="0">
                          <a:solidFill>
                            <a:srgbClr val="262626"/>
                          </a:solidFill>
                          <a:effectLst/>
                          <a:latin typeface="Meiryo" panose="020B0604030504040204" pitchFamily="34" charset="-128"/>
                          <a:ea typeface="Meiryo" panose="020B0604030504040204" pitchFamily="50" charset="-128"/>
                        </a:rPr>
                        <a:t>ドキュメント作成、調査に掛かる時間の短縮化</a:t>
                      </a:r>
                      <a:r>
                        <a:rPr lang="ja-JP" altLang="en-US" sz="1000" b="0" i="0">
                          <a:solidFill>
                            <a:srgbClr val="000000"/>
                          </a:solidFill>
                          <a:effectLst/>
                          <a:latin typeface="Meiryo" panose="020B0604030504040204" pitchFamily="50" charset="-128"/>
                        </a:rPr>
                        <a:t>​</a:t>
                      </a:r>
                      <a:endParaRPr lang="ja-JP" altLang="en-US" sz="800" b="0" i="0">
                        <a:solidFill>
                          <a:srgbClr val="000000"/>
                        </a:solidFill>
                        <a:effectLst/>
                        <a:latin typeface="Meiryo" panose="020B0604030504040204" pitchFamily="34" charset="-128"/>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marL="171450" indent="-171450" algn="l" fontAlgn="base">
                        <a:lnSpc>
                          <a:spcPts val="1275"/>
                        </a:lnSpc>
                        <a:buFont typeface="Wingdings" pitchFamily="2" charset="2"/>
                        <a:buChar char="l"/>
                      </a:pPr>
                      <a:r>
                        <a:rPr lang="ja-JP" altLang="en-US" sz="1000" b="0" i="0">
                          <a:solidFill>
                            <a:srgbClr val="262626"/>
                          </a:solidFill>
                          <a:effectLst/>
                          <a:latin typeface="Meiryo" panose="020B0604030504040204" pitchFamily="34" charset="-128"/>
                          <a:ea typeface="Meiryo" panose="020B0604030504040204" pitchFamily="50" charset="-128"/>
                        </a:rPr>
                        <a:t>入力データをモデル学習に利用されない設定で利用</a:t>
                      </a:r>
                      <a:endParaRPr lang="ja-JP" altLang="en-US" sz="800" b="0" i="0">
                        <a:solidFill>
                          <a:srgbClr val="000000"/>
                        </a:solidFill>
                        <a:effectLst/>
                        <a:latin typeface="Meiryo" panose="020B0604030504040204" pitchFamily="34" charset="-128"/>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453901399"/>
                  </a:ext>
                </a:extLst>
              </a:tr>
              <a:tr h="699618">
                <a:tc>
                  <a:txBody>
                    <a:bodyPr/>
                    <a:lstStyle/>
                    <a:p>
                      <a:pPr algn="l" fontAlgn="base">
                        <a:lnSpc>
                          <a:spcPts val="1275"/>
                        </a:lnSpc>
                        <a:buNone/>
                      </a:pPr>
                      <a:r>
                        <a:rPr lang="en-US" sz="1000" b="0" i="0">
                          <a:solidFill>
                            <a:srgbClr val="262626"/>
                          </a:solidFill>
                          <a:effectLst/>
                          <a:latin typeface="Meiryo" panose="020B0604030504040204" pitchFamily="50" charset="-128"/>
                        </a:rPr>
                        <a:t>Claude Code</a:t>
                      </a:r>
                      <a:r>
                        <a:rPr lang="en-US" altLang="ja-JP" sz="1000" b="0" i="0">
                          <a:solidFill>
                            <a:srgbClr val="000000"/>
                          </a:solidFill>
                          <a:effectLst/>
                          <a:ea typeface="Meiryo" panose="020B0604030504040204" pitchFamily="50" charset="-128"/>
                        </a:rPr>
                        <a:t>​</a:t>
                      </a:r>
                      <a:endParaRPr lang="en-US" altLang="ja-JP"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algn="l" fontAlgn="base">
                        <a:lnSpc>
                          <a:spcPts val="1275"/>
                        </a:lnSpc>
                        <a:buNone/>
                      </a:pPr>
                      <a:r>
                        <a:rPr lang="en-US" sz="1000" b="0" i="0">
                          <a:solidFill>
                            <a:srgbClr val="262626"/>
                          </a:solidFill>
                          <a:effectLst/>
                          <a:latin typeface="Meiryo" panose="020B0604030504040204" pitchFamily="50" charset="-128"/>
                        </a:rPr>
                        <a:t>Business</a:t>
                      </a:r>
                      <a:r>
                        <a:rPr lang="en-US" altLang="ja-JP" sz="1000" b="0" i="0">
                          <a:solidFill>
                            <a:srgbClr val="000000"/>
                          </a:solidFill>
                          <a:effectLst/>
                          <a:ea typeface="Meiryo" panose="020B0604030504040204" pitchFamily="50" charset="-128"/>
                        </a:rPr>
                        <a:t>​</a:t>
                      </a:r>
                      <a:endParaRPr lang="en-US" altLang="ja-JP"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l" fontAlgn="base">
                        <a:lnSpc>
                          <a:spcPts val="1275"/>
                        </a:lnSpc>
                        <a:buNone/>
                      </a:pPr>
                      <a:r>
                        <a:rPr lang="ja-JP" altLang="en-US" sz="1000" b="0" i="0">
                          <a:solidFill>
                            <a:srgbClr val="262626"/>
                          </a:solidFill>
                          <a:effectLst/>
                          <a:ea typeface="Meiryo" panose="020B0604030504040204" pitchFamily="50" charset="-128"/>
                        </a:rPr>
                        <a:t>コード解析・設計レビューに強みをもつ</a:t>
                      </a:r>
                      <a:r>
                        <a:rPr lang="en-US" altLang="ja-JP" sz="1000" b="0" i="0">
                          <a:solidFill>
                            <a:srgbClr val="262626"/>
                          </a:solidFill>
                          <a:effectLst/>
                          <a:latin typeface="Meiryo" panose="020B0604030504040204" pitchFamily="50" charset="-128"/>
                        </a:rPr>
                        <a:t>AI</a:t>
                      </a:r>
                      <a:r>
                        <a:rPr lang="ja-JP" altLang="en-US" sz="1000" b="0" i="0">
                          <a:solidFill>
                            <a:srgbClr val="262626"/>
                          </a:solidFill>
                          <a:effectLst/>
                          <a:ea typeface="Meiryo" panose="020B0604030504040204" pitchFamily="50" charset="-128"/>
                        </a:rPr>
                        <a:t>アシスタント</a:t>
                      </a:r>
                      <a:r>
                        <a:rPr lang="ja-JP" altLang="en-US" sz="1000" b="0" i="0">
                          <a:solidFill>
                            <a:srgbClr val="000000"/>
                          </a:solidFill>
                          <a:effectLst/>
                          <a:latin typeface="Meiryo" panose="020B0604030504040204" pitchFamily="50" charset="-128"/>
                        </a:rPr>
                        <a:t>​</a:t>
                      </a:r>
                      <a:endParaRPr lang="ja-JP" altLang="en-US"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l" fontAlgn="base">
                        <a:lnSpc>
                          <a:spcPts val="1275"/>
                        </a:lnSpc>
                        <a:buNone/>
                      </a:pPr>
                      <a:r>
                        <a:rPr lang="ja-JP" altLang="en-US" sz="1000" b="0" i="0">
                          <a:solidFill>
                            <a:srgbClr val="262626"/>
                          </a:solidFill>
                          <a:effectLst/>
                          <a:ea typeface="Meiryo" panose="020B0604030504040204" pitchFamily="50" charset="-128"/>
                        </a:rPr>
                        <a:t>全般</a:t>
                      </a:r>
                      <a:r>
                        <a:rPr lang="ja-JP" altLang="en-US" sz="1000" b="0" i="0">
                          <a:solidFill>
                            <a:srgbClr val="000000"/>
                          </a:solidFill>
                          <a:effectLst/>
                          <a:latin typeface="Meiryo" panose="020B0604030504040204" pitchFamily="50" charset="-128"/>
                        </a:rPr>
                        <a:t>​</a:t>
                      </a:r>
                      <a:endParaRPr lang="ja-JP" altLang="en-US"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marL="171450" indent="-171450" algn="l" fontAlgn="base">
                        <a:lnSpc>
                          <a:spcPts val="1275"/>
                        </a:lnSpc>
                        <a:buFont typeface="Wingdings" pitchFamily="2" charset="2"/>
                        <a:buChar char="l"/>
                      </a:pPr>
                      <a:r>
                        <a:rPr lang="ja-JP" altLang="en-US" sz="1000" b="0" i="0">
                          <a:solidFill>
                            <a:srgbClr val="262626"/>
                          </a:solidFill>
                          <a:effectLst/>
                          <a:latin typeface="Meiryo" panose="020B0604030504040204" pitchFamily="34" charset="-128"/>
                          <a:ea typeface="Meiryo" panose="020B0604030504040204" pitchFamily="50" charset="-128"/>
                        </a:rPr>
                        <a:t>設計書レビューによる設計品質の底上げ</a:t>
                      </a:r>
                      <a:r>
                        <a:rPr lang="ja-JP" altLang="en-US" sz="1000" b="0" i="0">
                          <a:solidFill>
                            <a:srgbClr val="000000"/>
                          </a:solidFill>
                          <a:effectLst/>
                          <a:latin typeface="Meiryo" panose="020B0604030504040204" pitchFamily="50" charset="-128"/>
                        </a:rPr>
                        <a:t>​</a:t>
                      </a:r>
                      <a:endParaRPr lang="ja-JP" altLang="en-US" sz="800" b="0" i="0">
                        <a:solidFill>
                          <a:srgbClr val="000000"/>
                        </a:solidFill>
                        <a:effectLst/>
                        <a:latin typeface="Meiryo" panose="020B0604030504040204" pitchFamily="34" charset="-128"/>
                      </a:endParaRPr>
                    </a:p>
                    <a:p>
                      <a:pPr marL="171450" indent="-171450" algn="l" fontAlgn="base">
                        <a:lnSpc>
                          <a:spcPts val="1275"/>
                        </a:lnSpc>
                        <a:buFont typeface="Wingdings" pitchFamily="2" charset="2"/>
                        <a:buChar char="l"/>
                      </a:pPr>
                      <a:r>
                        <a:rPr lang="ja-JP" altLang="en-US" sz="1000" b="0" i="0">
                          <a:solidFill>
                            <a:srgbClr val="262626"/>
                          </a:solidFill>
                          <a:effectLst/>
                          <a:latin typeface="Meiryo" panose="020B0604030504040204" pitchFamily="34" charset="-128"/>
                          <a:ea typeface="Meiryo" panose="020B0604030504040204" pitchFamily="50" charset="-128"/>
                        </a:rPr>
                        <a:t>コードレビューによるプロダクト品質の底上げ</a:t>
                      </a:r>
                      <a:r>
                        <a:rPr lang="ja-JP" altLang="en-US" sz="1000" b="0" i="0">
                          <a:solidFill>
                            <a:srgbClr val="000000"/>
                          </a:solidFill>
                          <a:effectLst/>
                          <a:latin typeface="Meiryo" panose="020B0604030504040204" pitchFamily="50" charset="-128"/>
                        </a:rPr>
                        <a:t>​</a:t>
                      </a:r>
                      <a:endParaRPr lang="ja-JP" altLang="en-US" sz="800" b="0" i="0">
                        <a:solidFill>
                          <a:srgbClr val="000000"/>
                        </a:solidFill>
                        <a:effectLst/>
                        <a:latin typeface="Meiryo" panose="020B0604030504040204" pitchFamily="34" charset="-128"/>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marL="171450" indent="-171450" algn="l" fontAlgn="base">
                        <a:lnSpc>
                          <a:spcPts val="1275"/>
                        </a:lnSpc>
                        <a:buFont typeface="Wingdings" pitchFamily="2" charset="2"/>
                        <a:buChar char="l"/>
                      </a:pPr>
                      <a:r>
                        <a:rPr lang="ja-JP" altLang="en-US" sz="1000" b="0" i="0">
                          <a:solidFill>
                            <a:srgbClr val="262626"/>
                          </a:solidFill>
                          <a:effectLst/>
                          <a:latin typeface="Meiryo" panose="020B0604030504040204" pitchFamily="34" charset="-128"/>
                          <a:ea typeface="Meiryo" panose="020B0604030504040204" pitchFamily="50" charset="-128"/>
                        </a:rPr>
                        <a:t>入力データをモデル学習に利用されない設定で利用</a:t>
                      </a:r>
                      <a:r>
                        <a:rPr lang="ja-JP" altLang="en-US" sz="1000" b="0" i="0">
                          <a:solidFill>
                            <a:srgbClr val="000000"/>
                          </a:solidFill>
                          <a:effectLst/>
                          <a:latin typeface="Meiryo" panose="020B0604030504040204" pitchFamily="50" charset="-128"/>
                        </a:rPr>
                        <a:t>​</a:t>
                      </a:r>
                      <a:endParaRPr lang="ja-JP" altLang="en-US" sz="800" b="0" i="0">
                        <a:solidFill>
                          <a:srgbClr val="000000"/>
                        </a:solidFill>
                        <a:effectLst/>
                        <a:latin typeface="Meiryo" panose="020B0604030504040204" pitchFamily="34" charset="-128"/>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474362454"/>
                  </a:ext>
                </a:extLst>
              </a:tr>
              <a:tr h="1160514">
                <a:tc>
                  <a:txBody>
                    <a:bodyPr/>
                    <a:lstStyle/>
                    <a:p>
                      <a:pPr algn="l" fontAlgn="base">
                        <a:lnSpc>
                          <a:spcPts val="1275"/>
                        </a:lnSpc>
                        <a:buNone/>
                      </a:pPr>
                      <a:r>
                        <a:rPr lang="en-US" sz="1000" b="0" i="0">
                          <a:solidFill>
                            <a:srgbClr val="262626"/>
                          </a:solidFill>
                          <a:effectLst/>
                          <a:latin typeface="Meiryo" panose="020B0604030504040204" pitchFamily="50" charset="-128"/>
                        </a:rPr>
                        <a:t>Github for Copilot</a:t>
                      </a:r>
                      <a:r>
                        <a:rPr lang="en-US" altLang="zh-TW" sz="1000" b="0" i="0">
                          <a:solidFill>
                            <a:srgbClr val="000000"/>
                          </a:solidFill>
                          <a:effectLst/>
                          <a:ea typeface="Meiryo" panose="020B0604030504040204" pitchFamily="50" charset="-128"/>
                        </a:rPr>
                        <a:t>​</a:t>
                      </a:r>
                      <a:endParaRPr lang="en-US" altLang="zh-TW"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algn="l" fontAlgn="base">
                        <a:lnSpc>
                          <a:spcPts val="1275"/>
                        </a:lnSpc>
                        <a:buNone/>
                      </a:pPr>
                      <a:r>
                        <a:rPr lang="en-US" sz="1000" b="0" i="0">
                          <a:solidFill>
                            <a:srgbClr val="262626"/>
                          </a:solidFill>
                          <a:effectLst/>
                          <a:latin typeface="Meiryo" panose="020B0604030504040204" pitchFamily="50" charset="-128"/>
                        </a:rPr>
                        <a:t>Business</a:t>
                      </a:r>
                      <a:r>
                        <a:rPr lang="en-US" altLang="ja-JP" sz="1000" b="0" i="0">
                          <a:solidFill>
                            <a:srgbClr val="000000"/>
                          </a:solidFill>
                          <a:effectLst/>
                          <a:ea typeface="Meiryo" panose="020B0604030504040204" pitchFamily="50" charset="-128"/>
                        </a:rPr>
                        <a:t>​</a:t>
                      </a:r>
                      <a:endParaRPr lang="en-US" altLang="ja-JP"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l" fontAlgn="base">
                        <a:lnSpc>
                          <a:spcPts val="1275"/>
                        </a:lnSpc>
                        <a:buNone/>
                      </a:pPr>
                      <a:r>
                        <a:rPr lang="ja-JP" altLang="en-US" sz="1000" b="0" i="0">
                          <a:solidFill>
                            <a:srgbClr val="262626"/>
                          </a:solidFill>
                          <a:effectLst/>
                          <a:ea typeface="Meiryo" panose="020B0604030504040204" pitchFamily="50" charset="-128"/>
                        </a:rPr>
                        <a:t>開発者向け</a:t>
                      </a:r>
                      <a:r>
                        <a:rPr lang="en-US" altLang="ja-JP" sz="1000" b="0" i="0">
                          <a:solidFill>
                            <a:srgbClr val="262626"/>
                          </a:solidFill>
                          <a:effectLst/>
                          <a:latin typeface="Meiryo" panose="020B0604030504040204" pitchFamily="50" charset="-128"/>
                        </a:rPr>
                        <a:t>AI</a:t>
                      </a:r>
                      <a:r>
                        <a:rPr lang="ja-JP" altLang="en-US" sz="1000" b="0" i="0">
                          <a:solidFill>
                            <a:srgbClr val="262626"/>
                          </a:solidFill>
                          <a:effectLst/>
                          <a:ea typeface="Meiryo" panose="020B0604030504040204" pitchFamily="50" charset="-128"/>
                        </a:rPr>
                        <a:t>ペアプログラマ（コード生成、テストコード生成など）</a:t>
                      </a:r>
                      <a:r>
                        <a:rPr lang="ja-JP" altLang="en-US" sz="1000" b="0" i="0">
                          <a:solidFill>
                            <a:srgbClr val="000000"/>
                          </a:solidFill>
                          <a:effectLst/>
                          <a:latin typeface="Meiryo" panose="020B0604030504040204" pitchFamily="50" charset="-128"/>
                        </a:rPr>
                        <a:t>​</a:t>
                      </a:r>
                      <a:endParaRPr lang="ja-JP" altLang="en-US"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l" fontAlgn="base">
                        <a:lnSpc>
                          <a:spcPts val="1275"/>
                        </a:lnSpc>
                        <a:buNone/>
                      </a:pPr>
                      <a:r>
                        <a:rPr lang="ja-JP" altLang="en-US" sz="1000" b="0" i="0">
                          <a:solidFill>
                            <a:srgbClr val="262626"/>
                          </a:solidFill>
                          <a:effectLst/>
                          <a:ea typeface="Meiryo" panose="020B0604030504040204" pitchFamily="50" charset="-128"/>
                        </a:rPr>
                        <a:t>開発工程</a:t>
                      </a:r>
                      <a:r>
                        <a:rPr lang="ja-JP" altLang="en-US" sz="1000" b="0" i="0">
                          <a:solidFill>
                            <a:srgbClr val="000000"/>
                          </a:solidFill>
                          <a:effectLst/>
                          <a:latin typeface="Meiryo" panose="020B0604030504040204" pitchFamily="50" charset="-128"/>
                        </a:rPr>
                        <a:t>​</a:t>
                      </a:r>
                      <a:endParaRPr lang="ja-JP" altLang="en-US"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marL="171450" indent="-171450" algn="l" fontAlgn="base">
                        <a:lnSpc>
                          <a:spcPts val="1275"/>
                        </a:lnSpc>
                        <a:buFont typeface="Wingdings" pitchFamily="2" charset="2"/>
                        <a:buChar char="l"/>
                      </a:pPr>
                      <a:r>
                        <a:rPr lang="ja-JP" altLang="en-US" sz="1000" b="0" i="0">
                          <a:solidFill>
                            <a:srgbClr val="262626"/>
                          </a:solidFill>
                          <a:effectLst/>
                          <a:latin typeface="Meiryo" panose="020B0604030504040204" pitchFamily="34" charset="-128"/>
                          <a:ea typeface="Meiryo" panose="020B0604030504040204" pitchFamily="50" charset="-128"/>
                        </a:rPr>
                        <a:t>コードの書き始めを高速化し、単純ミスを減少させる。</a:t>
                      </a:r>
                      <a:r>
                        <a:rPr lang="ja-JP" altLang="en-US" sz="1000" b="0" i="0">
                          <a:solidFill>
                            <a:srgbClr val="000000"/>
                          </a:solidFill>
                          <a:effectLst/>
                          <a:latin typeface="Meiryo" panose="020B0604030504040204" pitchFamily="50" charset="-128"/>
                        </a:rPr>
                        <a:t>​</a:t>
                      </a:r>
                      <a:endParaRPr lang="ja-JP" altLang="en-US" sz="800" b="0" i="0">
                        <a:solidFill>
                          <a:srgbClr val="000000"/>
                        </a:solidFill>
                        <a:effectLst/>
                        <a:latin typeface="Meiryo" panose="020B0604030504040204" pitchFamily="34" charset="-128"/>
                      </a:endParaRPr>
                    </a:p>
                    <a:p>
                      <a:pPr marL="171450" indent="-171450" algn="l" fontAlgn="base">
                        <a:lnSpc>
                          <a:spcPts val="1275"/>
                        </a:lnSpc>
                        <a:buFont typeface="Wingdings" pitchFamily="2" charset="2"/>
                        <a:buChar char="l"/>
                      </a:pPr>
                      <a:r>
                        <a:rPr lang="ja-JP" altLang="en-US" sz="1000" b="0" i="0">
                          <a:solidFill>
                            <a:srgbClr val="262626"/>
                          </a:solidFill>
                          <a:effectLst/>
                          <a:latin typeface="Meiryo" panose="020B0604030504040204" pitchFamily="34" charset="-128"/>
                          <a:ea typeface="Meiryo" panose="020B0604030504040204" pitchFamily="50" charset="-128"/>
                        </a:rPr>
                        <a:t>テスト生成機能で品質の底上げを図る</a:t>
                      </a:r>
                      <a:r>
                        <a:rPr lang="ja-JP" altLang="en-US" sz="1000" b="0" i="0">
                          <a:solidFill>
                            <a:srgbClr val="000000"/>
                          </a:solidFill>
                          <a:effectLst/>
                          <a:latin typeface="Meiryo" panose="020B0604030504040204" pitchFamily="50" charset="-128"/>
                        </a:rPr>
                        <a:t>​</a:t>
                      </a:r>
                      <a:endParaRPr lang="ja-JP" altLang="en-US" sz="800" b="0" i="0">
                        <a:solidFill>
                          <a:srgbClr val="000000"/>
                        </a:solidFill>
                        <a:effectLst/>
                        <a:latin typeface="Meiryo" panose="020B0604030504040204" pitchFamily="34" charset="-128"/>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marL="171450" indent="-171450" algn="l" fontAlgn="base">
                        <a:lnSpc>
                          <a:spcPts val="1275"/>
                        </a:lnSpc>
                        <a:buFont typeface="Wingdings" pitchFamily="2" charset="2"/>
                        <a:buChar char="l"/>
                      </a:pPr>
                      <a:r>
                        <a:rPr lang="ja-JP" altLang="en-US" sz="1000" b="0" i="0">
                          <a:solidFill>
                            <a:srgbClr val="262626"/>
                          </a:solidFill>
                          <a:effectLst/>
                          <a:latin typeface="Meiryo" panose="020B0604030504040204" pitchFamily="34" charset="-128"/>
                          <a:ea typeface="Meiryo" panose="020B0604030504040204" pitchFamily="50" charset="-128"/>
                        </a:rPr>
                        <a:t>入力データをモデル学習に利用されない設定で利用</a:t>
                      </a:r>
                      <a:r>
                        <a:rPr lang="ja-JP" altLang="en-US" sz="1000" b="0" i="0">
                          <a:solidFill>
                            <a:srgbClr val="000000"/>
                          </a:solidFill>
                          <a:effectLst/>
                          <a:latin typeface="Meiryo" panose="020B0604030504040204" pitchFamily="50" charset="-128"/>
                        </a:rPr>
                        <a:t>​</a:t>
                      </a:r>
                      <a:endParaRPr lang="ja-JP" altLang="en-US" sz="800" b="0" i="0">
                        <a:solidFill>
                          <a:srgbClr val="000000"/>
                        </a:solidFill>
                        <a:effectLst/>
                        <a:latin typeface="Meiryo" panose="020B0604030504040204" pitchFamily="34" charset="-128"/>
                      </a:endParaRPr>
                    </a:p>
                    <a:p>
                      <a:pPr marL="171450" indent="-171450" algn="l" fontAlgn="base">
                        <a:lnSpc>
                          <a:spcPts val="1275"/>
                        </a:lnSpc>
                        <a:buFont typeface="Wingdings" pitchFamily="2" charset="2"/>
                        <a:buChar char="l"/>
                      </a:pPr>
                      <a:r>
                        <a:rPr lang="ja-JP" altLang="en-US" sz="1000" b="0" i="0">
                          <a:solidFill>
                            <a:srgbClr val="262626"/>
                          </a:solidFill>
                          <a:effectLst/>
                          <a:latin typeface="Meiryo" panose="020B0604030504040204" pitchFamily="34" charset="-128"/>
                          <a:ea typeface="Meiryo" panose="020B0604030504040204" pitchFamily="50" charset="-128"/>
                        </a:rPr>
                        <a:t>生成コードはその場でのみ処理され、</a:t>
                      </a:r>
                      <a:r>
                        <a:rPr lang="en-US" altLang="ja-JP" sz="1000" b="0" i="0">
                          <a:solidFill>
                            <a:srgbClr val="262626"/>
                          </a:solidFill>
                          <a:effectLst/>
                          <a:latin typeface="Meiryo" panose="020B0604030504040204" pitchFamily="50" charset="-128"/>
                        </a:rPr>
                        <a:t>GitHub</a:t>
                      </a:r>
                      <a:r>
                        <a:rPr lang="ja-JP" altLang="en-US" sz="1000" b="0" i="0">
                          <a:solidFill>
                            <a:srgbClr val="262626"/>
                          </a:solidFill>
                          <a:effectLst/>
                          <a:latin typeface="Meiryo" panose="020B0604030504040204" pitchFamily="34" charset="-128"/>
                          <a:ea typeface="Meiryo" panose="020B0604030504040204" pitchFamily="50" charset="-128"/>
                        </a:rPr>
                        <a:t>側への保存、二次利用はされない</a:t>
                      </a:r>
                      <a:r>
                        <a:rPr lang="ja-JP" altLang="en-US" sz="1000" b="0" i="0">
                          <a:solidFill>
                            <a:srgbClr val="000000"/>
                          </a:solidFill>
                          <a:effectLst/>
                          <a:latin typeface="Meiryo" panose="020B0604030504040204" pitchFamily="50" charset="-128"/>
                        </a:rPr>
                        <a:t>​</a:t>
                      </a:r>
                      <a:endParaRPr lang="ja-JP" altLang="en-US" sz="800" b="0" i="0">
                        <a:solidFill>
                          <a:srgbClr val="000000"/>
                        </a:solidFill>
                        <a:effectLst/>
                        <a:latin typeface="Meiryo" panose="020B0604030504040204" pitchFamily="34" charset="-128"/>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770820616"/>
                  </a:ext>
                </a:extLst>
              </a:tr>
              <a:tr h="699618">
                <a:tc>
                  <a:txBody>
                    <a:bodyPr/>
                    <a:lstStyle/>
                    <a:p>
                      <a:pPr algn="l" fontAlgn="base">
                        <a:lnSpc>
                          <a:spcPts val="1275"/>
                        </a:lnSpc>
                        <a:buNone/>
                      </a:pPr>
                      <a:r>
                        <a:rPr lang="en-US" sz="1000" b="0" i="0">
                          <a:solidFill>
                            <a:srgbClr val="262626"/>
                          </a:solidFill>
                          <a:effectLst/>
                          <a:latin typeface="Meiryo" panose="020B0604030504040204" pitchFamily="50" charset="-128"/>
                        </a:rPr>
                        <a:t>Microsoft365 Copilot</a:t>
                      </a:r>
                      <a:r>
                        <a:rPr lang="en-US" altLang="ja-JP" sz="1000" b="0" i="0">
                          <a:solidFill>
                            <a:srgbClr val="000000"/>
                          </a:solidFill>
                          <a:effectLst/>
                          <a:ea typeface="Meiryo" panose="020B0604030504040204" pitchFamily="50" charset="-128"/>
                        </a:rPr>
                        <a:t>​</a:t>
                      </a:r>
                      <a:endParaRPr lang="en-US" altLang="ja-JP"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2F2F2"/>
                    </a:solidFill>
                  </a:tcPr>
                </a:tc>
                <a:tc>
                  <a:txBody>
                    <a:bodyPr/>
                    <a:lstStyle/>
                    <a:p>
                      <a:pPr algn="l" fontAlgn="base">
                        <a:lnSpc>
                          <a:spcPts val="1275"/>
                        </a:lnSpc>
                        <a:buNone/>
                      </a:pPr>
                      <a:r>
                        <a:rPr lang="ja-JP" altLang="en-US" sz="1000" b="0" i="0">
                          <a:solidFill>
                            <a:srgbClr val="262626"/>
                          </a:solidFill>
                          <a:effectLst/>
                          <a:ea typeface="Meiryo" panose="020B0604030504040204" pitchFamily="50" charset="-128"/>
                        </a:rPr>
                        <a:t>有償プラン</a:t>
                      </a:r>
                      <a:r>
                        <a:rPr lang="ja-JP" altLang="en-US" sz="1000" b="0" i="0">
                          <a:solidFill>
                            <a:srgbClr val="000000"/>
                          </a:solidFill>
                          <a:effectLst/>
                          <a:latin typeface="Meiryo" panose="020B0604030504040204" pitchFamily="50" charset="-128"/>
                        </a:rPr>
                        <a:t>​</a:t>
                      </a:r>
                      <a:endParaRPr lang="ja-JP" altLang="en-US"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l" fontAlgn="base">
                        <a:lnSpc>
                          <a:spcPts val="1275"/>
                        </a:lnSpc>
                        <a:buNone/>
                      </a:pPr>
                      <a:r>
                        <a:rPr lang="en-US" altLang="ja-JP" sz="1000" b="0" i="0">
                          <a:solidFill>
                            <a:srgbClr val="262626"/>
                          </a:solidFill>
                          <a:effectLst/>
                          <a:latin typeface="Meiryo" panose="020B0604030504040204" pitchFamily="50" charset="-128"/>
                        </a:rPr>
                        <a:t>Microsoft365</a:t>
                      </a:r>
                      <a:r>
                        <a:rPr lang="ja-JP" altLang="en-US" sz="1000" b="0" i="0">
                          <a:solidFill>
                            <a:srgbClr val="262626"/>
                          </a:solidFill>
                          <a:effectLst/>
                          <a:ea typeface="Meiryo" panose="020B0604030504040204" pitchFamily="50" charset="-128"/>
                        </a:rPr>
                        <a:t>全体に組み込まれた</a:t>
                      </a:r>
                      <a:r>
                        <a:rPr lang="en-US" altLang="ja-JP" sz="1000" b="0" i="0">
                          <a:solidFill>
                            <a:srgbClr val="262626"/>
                          </a:solidFill>
                          <a:effectLst/>
                          <a:latin typeface="Meiryo" panose="020B0604030504040204" pitchFamily="50" charset="-128"/>
                        </a:rPr>
                        <a:t>AI</a:t>
                      </a:r>
                      <a:r>
                        <a:rPr lang="ja-JP" altLang="en-US" sz="1000" b="0" i="0">
                          <a:solidFill>
                            <a:srgbClr val="262626"/>
                          </a:solidFill>
                          <a:effectLst/>
                          <a:ea typeface="Meiryo" panose="020B0604030504040204" pitchFamily="50" charset="-128"/>
                        </a:rPr>
                        <a:t>アシスタント</a:t>
                      </a:r>
                      <a:r>
                        <a:rPr lang="ja-JP" altLang="en-US" sz="1000" b="0" i="0">
                          <a:solidFill>
                            <a:srgbClr val="000000"/>
                          </a:solidFill>
                          <a:effectLst/>
                          <a:latin typeface="Meiryo" panose="020B0604030504040204" pitchFamily="50" charset="-128"/>
                        </a:rPr>
                        <a:t>​</a:t>
                      </a:r>
                      <a:endParaRPr lang="ja-JP" altLang="en-US"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algn="l" fontAlgn="base">
                        <a:lnSpc>
                          <a:spcPts val="1275"/>
                        </a:lnSpc>
                        <a:buNone/>
                      </a:pPr>
                      <a:r>
                        <a:rPr lang="ja-JP" altLang="en-US" sz="1000" b="0" i="0">
                          <a:solidFill>
                            <a:srgbClr val="262626"/>
                          </a:solidFill>
                          <a:effectLst/>
                          <a:ea typeface="Meiryo" panose="020B0604030504040204" pitchFamily="50" charset="-128"/>
                        </a:rPr>
                        <a:t>全般</a:t>
                      </a:r>
                      <a:r>
                        <a:rPr lang="ja-JP" altLang="en-US" sz="1000" b="0" i="0">
                          <a:solidFill>
                            <a:srgbClr val="000000"/>
                          </a:solidFill>
                          <a:effectLst/>
                          <a:latin typeface="Meiryo" panose="020B0604030504040204" pitchFamily="50" charset="-128"/>
                        </a:rPr>
                        <a:t>​</a:t>
                      </a:r>
                      <a:endParaRPr lang="ja-JP" altLang="en-US" sz="1700" b="0" i="0">
                        <a:solidFill>
                          <a:srgbClr val="000000"/>
                        </a:solidFill>
                        <a:effectLst/>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marL="171450" indent="-171450" algn="l" fontAlgn="base">
                        <a:lnSpc>
                          <a:spcPts val="1275"/>
                        </a:lnSpc>
                        <a:buFont typeface="Wingdings" pitchFamily="2" charset="2"/>
                        <a:buChar char="l"/>
                      </a:pPr>
                      <a:r>
                        <a:rPr lang="ja-JP" altLang="en-US" sz="1000" b="0" i="0">
                          <a:solidFill>
                            <a:srgbClr val="262626"/>
                          </a:solidFill>
                          <a:effectLst/>
                          <a:latin typeface="Meiryo" panose="020B0604030504040204" pitchFamily="34" charset="-128"/>
                          <a:ea typeface="Meiryo" panose="020B0604030504040204" pitchFamily="50" charset="-128"/>
                        </a:rPr>
                        <a:t>資料作成の定型作業の削減及びドキュメント品質を向上させる</a:t>
                      </a:r>
                      <a:r>
                        <a:rPr lang="ja-JP" altLang="en-US" sz="1000" b="0" i="0">
                          <a:solidFill>
                            <a:srgbClr val="000000"/>
                          </a:solidFill>
                          <a:effectLst/>
                          <a:latin typeface="Meiryo" panose="020B0604030504040204" pitchFamily="50" charset="-128"/>
                        </a:rPr>
                        <a:t>​</a:t>
                      </a:r>
                      <a:endParaRPr lang="ja-JP" altLang="en-US" sz="800" b="0" i="0">
                        <a:solidFill>
                          <a:srgbClr val="000000"/>
                        </a:solidFill>
                        <a:effectLst/>
                        <a:latin typeface="Meiryo" panose="020B0604030504040204" pitchFamily="34" charset="-128"/>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tc>
                  <a:txBody>
                    <a:bodyPr/>
                    <a:lstStyle/>
                    <a:p>
                      <a:pPr marL="171450" indent="-171450" algn="l" fontAlgn="base">
                        <a:lnSpc>
                          <a:spcPts val="1275"/>
                        </a:lnSpc>
                        <a:buFont typeface="Wingdings" pitchFamily="2" charset="2"/>
                        <a:buChar char="l"/>
                      </a:pPr>
                      <a:r>
                        <a:rPr lang="ja-JP" altLang="en-US" sz="1000" b="0" i="0">
                          <a:solidFill>
                            <a:srgbClr val="262626"/>
                          </a:solidFill>
                          <a:effectLst/>
                          <a:latin typeface="Meiryo" panose="020B0604030504040204" pitchFamily="34" charset="-128"/>
                          <a:ea typeface="Meiryo" panose="020B0604030504040204" pitchFamily="50" charset="-128"/>
                        </a:rPr>
                        <a:t>入力データをモデル学習に利用されない設定で利用</a:t>
                      </a:r>
                      <a:endParaRPr lang="ja-JP" altLang="en-US" sz="800" b="0" i="0">
                        <a:solidFill>
                          <a:srgbClr val="000000"/>
                        </a:solidFill>
                        <a:effectLst/>
                        <a:latin typeface="Meiryo" panose="020B0604030504040204" pitchFamily="34" charset="-128"/>
                      </a:endParaRPr>
                    </a:p>
                  </a:txBody>
                  <a:tcPr marL="85089" marR="85089" marT="42544" marB="4254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403274833"/>
                  </a:ext>
                </a:extLst>
              </a:tr>
            </a:tbl>
          </a:graphicData>
        </a:graphic>
      </p:graphicFrame>
      <p:sp>
        <p:nvSpPr>
          <p:cNvPr id="6" name="Rectangle 1">
            <a:extLst>
              <a:ext uri="{FF2B5EF4-FFF2-40B4-BE49-F238E27FC236}">
                <a16:creationId xmlns:a16="http://schemas.microsoft.com/office/drawing/2014/main" id="{E34936E7-FA9B-FFC8-7F7A-A0A575EA5AC5}"/>
              </a:ext>
            </a:extLst>
          </p:cNvPr>
          <p:cNvSpPr>
            <a:spLocks noChangeArrowheads="1"/>
          </p:cNvSpPr>
          <p:nvPr/>
        </p:nvSpPr>
        <p:spPr bwMode="auto">
          <a:xfrm>
            <a:off x="-980471" y="1369110"/>
            <a:ext cx="19517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a:ln>
                  <a:noFill/>
                </a:ln>
                <a:solidFill>
                  <a:srgbClr val="000000"/>
                </a:solidFill>
                <a:effectLst/>
                <a:latin typeface="Noto Sans JP" panose="020B0200000000000000" pitchFamily="50" charset="-128"/>
                <a:ea typeface="Noto Sans JP" panose="020B0200000000000000" pitchFamily="50" charset="-128"/>
              </a:rPr>
              <a:t> </a:t>
            </a:r>
            <a:endParaRPr kumimoji="0" lang="ja-JP" altLang="ja-JP" sz="1800" u="none" strike="noStrike" cap="none" normalizeH="0" baseline="0">
              <a:ln>
                <a:noFill/>
              </a:ln>
              <a:solidFill>
                <a:schemeClr val="tx1"/>
              </a:solidFill>
              <a:effectLst/>
              <a:latin typeface="Meiryo" panose="020B060403050404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u="none" strike="noStrike" cap="none" normalizeH="0" baseline="0">
              <a:ln>
                <a:noFill/>
              </a:ln>
              <a:solidFill>
                <a:schemeClr val="tx1"/>
              </a:solidFill>
              <a:effectLst/>
              <a:latin typeface="Meiryo" panose="020B0604030504040204" pitchFamily="34" charset="-128"/>
            </a:endParaRPr>
          </a:p>
        </p:txBody>
      </p:sp>
      <p:sp>
        <p:nvSpPr>
          <p:cNvPr id="9" name="テキスト ボックス 8">
            <a:extLst>
              <a:ext uri="{FF2B5EF4-FFF2-40B4-BE49-F238E27FC236}">
                <a16:creationId xmlns:a16="http://schemas.microsoft.com/office/drawing/2014/main" id="{356D5310-7D5E-8B48-F58A-CA75F4FCB2AA}"/>
              </a:ext>
            </a:extLst>
          </p:cNvPr>
          <p:cNvSpPr txBox="1"/>
          <p:nvPr/>
        </p:nvSpPr>
        <p:spPr>
          <a:xfrm>
            <a:off x="798437" y="951901"/>
            <a:ext cx="10626801" cy="293000"/>
          </a:xfrm>
          <a:prstGeom prst="rect">
            <a:avLst/>
          </a:prstGeom>
          <a:noFill/>
        </p:spPr>
        <p:txBody>
          <a:bodyPr wrap="square" lIns="0" tIns="14400" rIns="0" bIns="14400" rtlCol="0" anchor="t" anchorCtr="0">
            <a:spAutoFit/>
          </a:bodyPr>
          <a:lstStyle/>
          <a:p>
            <a:pPr>
              <a:lnSpc>
                <a:spcPct val="130000"/>
              </a:lnSpc>
              <a:spcBef>
                <a:spcPts val="800"/>
              </a:spcBef>
            </a:pPr>
            <a:r>
              <a:rPr lang="en-US" altLang="ja-JP" sz="1400" dirty="0">
                <a:solidFill>
                  <a:srgbClr val="3A3A3A"/>
                </a:solidFill>
                <a:latin typeface="メイリオ"/>
                <a:ea typeface="メイリオ"/>
                <a:cs typeface="+mn-lt"/>
              </a:rPr>
              <a:t>AI</a:t>
            </a:r>
            <a:r>
              <a:rPr lang="ja-JP" altLang="en-US" sz="1400">
                <a:solidFill>
                  <a:srgbClr val="3A3A3A"/>
                </a:solidFill>
                <a:latin typeface="メイリオ"/>
                <a:ea typeface="メイリオ"/>
                <a:cs typeface="+mn-lt"/>
              </a:rPr>
              <a:t>ツールを新</a:t>
            </a:r>
            <a:r>
              <a:rPr lang="ja-JP" sz="1400">
                <a:solidFill>
                  <a:srgbClr val="3A3A3A"/>
                </a:solidFill>
                <a:latin typeface="メイリオ"/>
                <a:ea typeface="メイリオ"/>
                <a:cs typeface="+mn-lt"/>
              </a:rPr>
              <a:t>た</a:t>
            </a:r>
            <a:r>
              <a:rPr lang="ja-JP" altLang="en-US" sz="1400">
                <a:solidFill>
                  <a:srgbClr val="3A3A3A"/>
                </a:solidFill>
                <a:latin typeface="メイリオ"/>
                <a:ea typeface="メイリオ"/>
                <a:cs typeface="+mn-lt"/>
              </a:rPr>
              <a:t>な“開発</a:t>
            </a:r>
            <a:r>
              <a:rPr lang="ja-JP" sz="1400">
                <a:solidFill>
                  <a:srgbClr val="3A3A3A"/>
                </a:solidFill>
                <a:latin typeface="メイリオ"/>
                <a:ea typeface="メイリオ"/>
                <a:cs typeface="+mn-lt"/>
              </a:rPr>
              <a:t>パート</a:t>
            </a:r>
            <a:r>
              <a:rPr lang="ja-JP" altLang="en-US" sz="1400">
                <a:solidFill>
                  <a:srgbClr val="3A3A3A"/>
                </a:solidFill>
                <a:latin typeface="メイリオ"/>
                <a:ea typeface="メイリオ"/>
                <a:cs typeface="+mn-lt"/>
              </a:rPr>
              <a:t>ナー”として活用し、設計～レビュ</a:t>
            </a:r>
            <a:r>
              <a:rPr lang="ja-JP" sz="1400">
                <a:solidFill>
                  <a:srgbClr val="3A3A3A"/>
                </a:solidFill>
                <a:latin typeface="メイリオ"/>
                <a:ea typeface="メイリオ"/>
                <a:cs typeface="+mn-lt"/>
              </a:rPr>
              <a:t>ー</a:t>
            </a:r>
            <a:r>
              <a:rPr lang="ja-JP" altLang="en-US" sz="1400">
                <a:solidFill>
                  <a:srgbClr val="3A3A3A"/>
                </a:solidFill>
                <a:latin typeface="メイリオ"/>
                <a:ea typeface="メイリオ"/>
                <a:cs typeface="+mn-lt"/>
              </a:rPr>
              <a:t>ま</a:t>
            </a:r>
            <a:r>
              <a:rPr lang="ja-JP" sz="1400">
                <a:solidFill>
                  <a:srgbClr val="3A3A3A"/>
                </a:solidFill>
                <a:latin typeface="メイリオ"/>
                <a:ea typeface="メイリオ"/>
                <a:cs typeface="+mn-lt"/>
              </a:rPr>
              <a:t>で</a:t>
            </a:r>
            <a:r>
              <a:rPr lang="ja-JP" altLang="en-US" sz="1400">
                <a:solidFill>
                  <a:srgbClr val="3A3A3A"/>
                </a:solidFill>
                <a:latin typeface="メイリオ"/>
                <a:ea typeface="メイリオ"/>
                <a:cs typeface="+mn-lt"/>
              </a:rPr>
              <a:t>を効率化</a:t>
            </a:r>
            <a:r>
              <a:rPr lang="ja-JP" sz="1400">
                <a:solidFill>
                  <a:srgbClr val="3A3A3A"/>
                </a:solidFill>
                <a:latin typeface="メイリオ"/>
                <a:ea typeface="メイリオ"/>
                <a:cs typeface="+mn-lt"/>
              </a:rPr>
              <a:t>します。 </a:t>
            </a:r>
            <a:endParaRPr lang="en-US" dirty="0">
              <a:latin typeface="メイリオ"/>
              <a:ea typeface="メイリオ"/>
              <a:cs typeface="+mn-lt"/>
            </a:endParaRPr>
          </a:p>
        </p:txBody>
      </p:sp>
    </p:spTree>
    <p:extLst>
      <p:ext uri="{BB962C8B-B14F-4D97-AF65-F5344CB8AC3E}">
        <p14:creationId xmlns:p14="http://schemas.microsoft.com/office/powerpoint/2010/main" val="59148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C642D-976C-DF31-7C4B-D5F6AADA62A1}"/>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BCC3C1E-F364-9FBC-8904-CA832265F95B}"/>
              </a:ext>
            </a:extLst>
          </p:cNvPr>
          <p:cNvSpPr txBox="1">
            <a:spLocks/>
          </p:cNvSpPr>
          <p:nvPr/>
        </p:nvSpPr>
        <p:spPr>
          <a:xfrm>
            <a:off x="915843" y="447210"/>
            <a:ext cx="11377612" cy="432000"/>
          </a:xfrm>
          <a:prstGeom prst="rect">
            <a:avLst/>
          </a:prstGeom>
          <a:noFill/>
        </p:spPr>
        <p:txBody>
          <a:bodyPr wrap="square" lIns="0" tIns="0" rIns="0" bIns="0" rtlCol="0" anchor="ctr" anchorCtr="0">
            <a:noAutofit/>
          </a:bodyPr>
          <a:lstStyle/>
          <a:p>
            <a:pPr>
              <a:defRPr/>
            </a:pPr>
            <a:r>
              <a:rPr lang="en-US" altLang="ja-JP" sz="2000" b="1" dirty="0">
                <a:solidFill>
                  <a:srgbClr val="0B3274"/>
                </a:solidFill>
                <a:latin typeface="Meiryo" panose="020B0604030504040204" pitchFamily="34" charset="-128"/>
                <a:ea typeface="Meiryo" panose="020B0604030504040204" pitchFamily="34" charset="-128"/>
              </a:rPr>
              <a:t>SI</a:t>
            </a:r>
            <a:r>
              <a:rPr lang="ja-JP" altLang="en-US" sz="2000" b="1">
                <a:solidFill>
                  <a:srgbClr val="0B3274"/>
                </a:solidFill>
                <a:latin typeface="Meiryo" panose="020B0604030504040204" pitchFamily="34" charset="-128"/>
                <a:ea typeface="Meiryo" panose="020B0604030504040204" pitchFamily="34" charset="-128"/>
              </a:rPr>
              <a:t>ビジネスにおける得意領域</a:t>
            </a:r>
            <a:endParaRPr lang="ja-JP" sz="2000" b="1">
              <a:solidFill>
                <a:srgbClr val="000000"/>
              </a:solidFill>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C9761900-F681-B9FC-49F2-C73676ABE78A}"/>
              </a:ext>
            </a:extLst>
          </p:cNvPr>
          <p:cNvSpPr txBox="1"/>
          <p:nvPr/>
        </p:nvSpPr>
        <p:spPr>
          <a:xfrm>
            <a:off x="798437" y="951901"/>
            <a:ext cx="10626801" cy="293000"/>
          </a:xfrm>
          <a:prstGeom prst="rect">
            <a:avLst/>
          </a:prstGeom>
          <a:noFill/>
        </p:spPr>
        <p:txBody>
          <a:bodyPr wrap="square" lIns="0" tIns="14400" rIns="0" bIns="14400" rtlCol="0" anchor="t" anchorCtr="0">
            <a:spAutoFit/>
          </a:bodyPr>
          <a:lstStyle/>
          <a:p>
            <a:pPr>
              <a:lnSpc>
                <a:spcPct val="130000"/>
              </a:lnSpc>
              <a:spcBef>
                <a:spcPts val="800"/>
              </a:spcBef>
            </a:pPr>
            <a:r>
              <a:rPr lang="ja-JP" altLang="en-US" sz="1400">
                <a:solidFill>
                  <a:srgbClr val="3A3A3A"/>
                </a:solidFill>
                <a:effectLst/>
                <a:latin typeface="メイリオ" panose="020B0604030504040204" pitchFamily="34" charset="-128"/>
                <a:ea typeface="メイリオ" panose="020B0604030504040204" pitchFamily="34" charset="-128"/>
              </a:rPr>
              <a:t>さまざまな業界で培った豊富なプロジェクト経験をもとに、柔軟性と高品質を両立したシステム開発を提供します。</a:t>
            </a:r>
            <a:endParaRPr lang="en-US" sz="1400">
              <a:solidFill>
                <a:srgbClr val="3A3A3A"/>
              </a:solidFill>
              <a:latin typeface="メイリオ"/>
              <a:ea typeface="メイリオ"/>
              <a:cs typeface="+mn-lt"/>
            </a:endParaRPr>
          </a:p>
        </p:txBody>
      </p:sp>
      <p:sp>
        <p:nvSpPr>
          <p:cNvPr id="8" name="テキスト ボックス 7">
            <a:extLst>
              <a:ext uri="{FF2B5EF4-FFF2-40B4-BE49-F238E27FC236}">
                <a16:creationId xmlns:a16="http://schemas.microsoft.com/office/drawing/2014/main" id="{BD9F8C10-F79A-8897-AF8B-59C489A8F2DC}"/>
              </a:ext>
            </a:extLst>
          </p:cNvPr>
          <p:cNvSpPr txBox="1"/>
          <p:nvPr/>
        </p:nvSpPr>
        <p:spPr>
          <a:xfrm>
            <a:off x="2656019" y="1735062"/>
            <a:ext cx="8769218" cy="573076"/>
          </a:xfrm>
          <a:prstGeom prst="rect">
            <a:avLst/>
          </a:prstGeom>
          <a:noFill/>
        </p:spPr>
        <p:txBody>
          <a:bodyPr wrap="square" lIns="0" tIns="14400" rIns="0" bIns="14400" rtlCol="0" anchor="t" anchorCtr="0">
            <a:spAutoFit/>
          </a:bodyPr>
          <a:lstStyle/>
          <a:p>
            <a:pPr>
              <a:lnSpc>
                <a:spcPct val="130000"/>
              </a:lnSpc>
              <a:spcBef>
                <a:spcPts val="800"/>
              </a:spcBef>
            </a:pPr>
            <a:r>
              <a:rPr lang="ja-JP" altLang="en-US" sz="1400">
                <a:solidFill>
                  <a:srgbClr val="3A3A3A"/>
                </a:solidFill>
                <a:latin typeface="メイリオ"/>
                <a:ea typeface="メイリオ"/>
                <a:cs typeface="+mn-lt"/>
              </a:rPr>
              <a:t>製造、流通・小売、建設、金融、公共など、</a:t>
            </a:r>
            <a:r>
              <a:rPr lang="ja-JP" altLang="en-US" sz="1400" b="1">
                <a:solidFill>
                  <a:srgbClr val="3A3A3A"/>
                </a:solidFill>
                <a:latin typeface="メイリオ"/>
                <a:ea typeface="メイリオ"/>
                <a:cs typeface="+mn-lt"/>
              </a:rPr>
              <a:t>多様な業種でのプロジェクト経験</a:t>
            </a:r>
            <a:r>
              <a:rPr lang="ja-JP" altLang="en-US" sz="1400">
                <a:solidFill>
                  <a:srgbClr val="3A3A3A"/>
                </a:solidFill>
                <a:latin typeface="メイリオ"/>
                <a:ea typeface="メイリオ"/>
                <a:cs typeface="+mn-lt"/>
              </a:rPr>
              <a:t>を活かし、業務特性に応じた柔軟な対応が可能。</a:t>
            </a:r>
            <a:endParaRPr lang="en-US" dirty="0">
              <a:latin typeface="メイリオ"/>
              <a:ea typeface="メイリオ"/>
              <a:cs typeface="+mn-lt"/>
            </a:endParaRPr>
          </a:p>
        </p:txBody>
      </p:sp>
      <p:sp>
        <p:nvSpPr>
          <p:cNvPr id="10" name="テキスト ボックス 9">
            <a:extLst>
              <a:ext uri="{FF2B5EF4-FFF2-40B4-BE49-F238E27FC236}">
                <a16:creationId xmlns:a16="http://schemas.microsoft.com/office/drawing/2014/main" id="{24006802-58D7-EDC3-3844-C16A19E534F4}"/>
              </a:ext>
            </a:extLst>
          </p:cNvPr>
          <p:cNvSpPr txBox="1"/>
          <p:nvPr/>
        </p:nvSpPr>
        <p:spPr>
          <a:xfrm>
            <a:off x="766762" y="1725594"/>
            <a:ext cx="1610677" cy="409325"/>
          </a:xfrm>
          <a:prstGeom prst="rect">
            <a:avLst/>
          </a:prstGeom>
          <a:solidFill>
            <a:srgbClr val="0B3274"/>
          </a:solidFill>
        </p:spPr>
        <p:txBody>
          <a:bodyPr wrap="square" lIns="144000" tIns="72000" rIns="144000" bIns="72000" rtlCol="0" anchor="t" anchorCtr="0">
            <a:spAutoFit/>
          </a:bodyPr>
          <a:lstStyle/>
          <a:p>
            <a:pPr algn="ctr">
              <a:lnSpc>
                <a:spcPct val="130000"/>
              </a:lnSpc>
              <a:spcBef>
                <a:spcPts val="800"/>
              </a:spcBef>
            </a:pPr>
            <a:r>
              <a:rPr lang="ja-JP" altLang="en-US" sz="1400" b="1">
                <a:solidFill>
                  <a:schemeClr val="bg1"/>
                </a:solidFill>
                <a:latin typeface="メイリオ"/>
                <a:ea typeface="メイリオ"/>
                <a:cs typeface="+mn-lt"/>
              </a:rPr>
              <a:t>対応業種</a:t>
            </a:r>
            <a:endParaRPr lang="en-US" b="1">
              <a:solidFill>
                <a:schemeClr val="bg1"/>
              </a:solidFill>
              <a:latin typeface="メイリオ"/>
              <a:ea typeface="メイリオ"/>
              <a:cs typeface="+mn-lt"/>
            </a:endParaRPr>
          </a:p>
        </p:txBody>
      </p:sp>
      <p:sp>
        <p:nvSpPr>
          <p:cNvPr id="11" name="テキスト ボックス 10">
            <a:extLst>
              <a:ext uri="{FF2B5EF4-FFF2-40B4-BE49-F238E27FC236}">
                <a16:creationId xmlns:a16="http://schemas.microsoft.com/office/drawing/2014/main" id="{B0643654-C2E0-4A98-DD1E-A91DBB7BAD67}"/>
              </a:ext>
            </a:extLst>
          </p:cNvPr>
          <p:cNvSpPr txBox="1"/>
          <p:nvPr/>
        </p:nvSpPr>
        <p:spPr>
          <a:xfrm>
            <a:off x="2656019" y="2651296"/>
            <a:ext cx="8769218" cy="1235822"/>
          </a:xfrm>
          <a:prstGeom prst="rect">
            <a:avLst/>
          </a:prstGeom>
          <a:noFill/>
        </p:spPr>
        <p:txBody>
          <a:bodyPr wrap="square" lIns="0" tIns="14400" rIns="0" bIns="14400" rtlCol="0" anchor="t" anchorCtr="0">
            <a:spAutoFit/>
          </a:bodyPr>
          <a:lstStyle>
            <a:defPPr>
              <a:defRPr lang="ja-JP"/>
            </a:defPPr>
            <a:lvl1pPr>
              <a:lnSpc>
                <a:spcPct val="130000"/>
              </a:lnSpc>
              <a:spcBef>
                <a:spcPts val="800"/>
              </a:spcBef>
              <a:defRPr sz="1400">
                <a:solidFill>
                  <a:srgbClr val="3A3A3A"/>
                </a:solidFill>
                <a:latin typeface="メイリオ"/>
                <a:ea typeface="メイリオ"/>
                <a:cs typeface="+mn-lt"/>
              </a:defRPr>
            </a:lvl1pPr>
          </a:lstStyle>
          <a:p>
            <a:pPr marL="285750" indent="-285750">
              <a:buFont typeface="Wingdings" pitchFamily="2" charset="2"/>
              <a:buChar char="l"/>
            </a:pPr>
            <a:r>
              <a:rPr lang="ja-JP" altLang="en-US" b="1"/>
              <a:t>業務システムリニューアル（</a:t>
            </a:r>
            <a:r>
              <a:rPr lang="en-US" altLang="ja-JP" b="1"/>
              <a:t>BtoB</a:t>
            </a:r>
            <a:r>
              <a:rPr lang="ja-JP" altLang="en-US" b="1"/>
              <a:t>中心）</a:t>
            </a:r>
            <a:br>
              <a:rPr lang="en-US" altLang="ja-JP" b="1" dirty="0"/>
            </a:br>
            <a:r>
              <a:rPr lang="ja-JP" altLang="en-US"/>
              <a:t>→ レガシー刷新・クラウド移行に強み。運用定着まで伴走支援</a:t>
            </a:r>
            <a:endParaRPr lang="en-US" altLang="ja-JP" dirty="0"/>
          </a:p>
          <a:p>
            <a:pPr marL="285750" indent="-285750">
              <a:buFont typeface="Wingdings" pitchFamily="2" charset="2"/>
              <a:buChar char="l"/>
            </a:pPr>
            <a:r>
              <a:rPr lang="ja-JP" altLang="en-US" b="1"/>
              <a:t>新規開発・</a:t>
            </a:r>
            <a:r>
              <a:rPr lang="en-US" b="1" dirty="0"/>
              <a:t>PoC</a:t>
            </a:r>
            <a:r>
              <a:rPr lang="ja-JP" altLang="en-US" b="1"/>
              <a:t>支援（</a:t>
            </a:r>
            <a:r>
              <a:rPr lang="en-US" b="1"/>
              <a:t>BtoB</a:t>
            </a:r>
            <a:r>
              <a:rPr lang="en-US" b="1" dirty="0"/>
              <a:t>/</a:t>
            </a:r>
            <a:r>
              <a:rPr lang="en-US" b="1"/>
              <a:t>BtoC</a:t>
            </a:r>
            <a:r>
              <a:rPr lang="ja-JP" altLang="en-US" b="1"/>
              <a:t>両対応）</a:t>
            </a:r>
            <a:br>
              <a:rPr lang="en-US" altLang="ja-JP" b="1" dirty="0"/>
            </a:br>
            <a:r>
              <a:rPr lang="ja-JP" altLang="en-US"/>
              <a:t>→ アイデア検証や短期スプリントでのプロトタイプ開発に強み</a:t>
            </a:r>
            <a:endParaRPr lang="en-US"/>
          </a:p>
        </p:txBody>
      </p:sp>
      <p:sp>
        <p:nvSpPr>
          <p:cNvPr id="12" name="テキスト ボックス 11">
            <a:extLst>
              <a:ext uri="{FF2B5EF4-FFF2-40B4-BE49-F238E27FC236}">
                <a16:creationId xmlns:a16="http://schemas.microsoft.com/office/drawing/2014/main" id="{9916BC5A-4B51-1B6E-9F0C-A5D0087302BF}"/>
              </a:ext>
            </a:extLst>
          </p:cNvPr>
          <p:cNvSpPr txBox="1"/>
          <p:nvPr/>
        </p:nvSpPr>
        <p:spPr>
          <a:xfrm>
            <a:off x="766763" y="2651296"/>
            <a:ext cx="1610676" cy="409325"/>
          </a:xfrm>
          <a:prstGeom prst="rect">
            <a:avLst/>
          </a:prstGeom>
          <a:solidFill>
            <a:srgbClr val="0B3274"/>
          </a:solidFill>
        </p:spPr>
        <p:txBody>
          <a:bodyPr wrap="square" lIns="144000" tIns="72000" rIns="144000" bIns="72000" rtlCol="0" anchor="t" anchorCtr="0">
            <a:spAutoFit/>
          </a:bodyPr>
          <a:lstStyle>
            <a:defPPr>
              <a:defRPr lang="ja-JP"/>
            </a:defPPr>
            <a:lvl1pPr algn="ctr">
              <a:lnSpc>
                <a:spcPct val="130000"/>
              </a:lnSpc>
              <a:spcBef>
                <a:spcPts val="800"/>
              </a:spcBef>
              <a:defRPr sz="1400" b="1">
                <a:solidFill>
                  <a:schemeClr val="bg1"/>
                </a:solidFill>
                <a:latin typeface="メイリオ"/>
                <a:ea typeface="メイリオ"/>
                <a:cs typeface="+mn-lt"/>
              </a:defRPr>
            </a:lvl1pPr>
          </a:lstStyle>
          <a:p>
            <a:r>
              <a:rPr lang="ja-JP" altLang="en-US"/>
              <a:t>得意な開発領域</a:t>
            </a:r>
            <a:endParaRPr lang="en-US"/>
          </a:p>
        </p:txBody>
      </p:sp>
      <p:sp>
        <p:nvSpPr>
          <p:cNvPr id="14" name="テキスト ボックス 13">
            <a:extLst>
              <a:ext uri="{FF2B5EF4-FFF2-40B4-BE49-F238E27FC236}">
                <a16:creationId xmlns:a16="http://schemas.microsoft.com/office/drawing/2014/main" id="{8F422FA6-5653-1DCA-F80E-68436884B7A5}"/>
              </a:ext>
            </a:extLst>
          </p:cNvPr>
          <p:cNvSpPr txBox="1"/>
          <p:nvPr/>
        </p:nvSpPr>
        <p:spPr>
          <a:xfrm>
            <a:off x="2656019" y="4902489"/>
            <a:ext cx="8769218" cy="573076"/>
          </a:xfrm>
          <a:prstGeom prst="rect">
            <a:avLst/>
          </a:prstGeom>
          <a:noFill/>
        </p:spPr>
        <p:txBody>
          <a:bodyPr wrap="square" lIns="0" tIns="14400" rIns="0" bIns="14400" rtlCol="0" anchor="t" anchorCtr="0">
            <a:spAutoFit/>
          </a:bodyPr>
          <a:lstStyle>
            <a:defPPr>
              <a:defRPr lang="ja-JP"/>
            </a:defPPr>
            <a:lvl1pPr marL="285750" indent="-285750">
              <a:lnSpc>
                <a:spcPct val="130000"/>
              </a:lnSpc>
              <a:spcBef>
                <a:spcPts val="800"/>
              </a:spcBef>
              <a:buFont typeface="Wingdings" pitchFamily="2" charset="2"/>
              <a:buChar char="l"/>
              <a:defRPr sz="1400" b="1">
                <a:solidFill>
                  <a:srgbClr val="3A3A3A"/>
                </a:solidFill>
                <a:latin typeface="メイリオ"/>
                <a:ea typeface="メイリオ"/>
                <a:cs typeface="+mn-lt"/>
              </a:defRPr>
            </a:lvl1pPr>
          </a:lstStyle>
          <a:p>
            <a:r>
              <a:rPr lang="ja-JP" altLang="en-US"/>
              <a:t>ウォーターフォール型</a:t>
            </a:r>
            <a:r>
              <a:rPr lang="ja-JP" altLang="en-US" b="0"/>
              <a:t>での大規模開発にも、</a:t>
            </a:r>
            <a:r>
              <a:rPr lang="ja-JP" altLang="en-US"/>
              <a:t>アジャイル型</a:t>
            </a:r>
            <a:r>
              <a:rPr lang="ja-JP" altLang="en-US" b="0"/>
              <a:t>でのスプリント開発にも対応可能。</a:t>
            </a:r>
            <a:br>
              <a:rPr lang="en-US" altLang="ja-JP" b="0" dirty="0"/>
            </a:br>
            <a:r>
              <a:rPr lang="ja-JP" altLang="en-US" b="0"/>
              <a:t>→ プロジェクト特性に応じて最適な進行方式を選択し、品質とスピードを両立。</a:t>
            </a:r>
            <a:endParaRPr lang="en-US" b="0" dirty="0"/>
          </a:p>
        </p:txBody>
      </p:sp>
      <p:sp>
        <p:nvSpPr>
          <p:cNvPr id="15" name="テキスト ボックス 14">
            <a:extLst>
              <a:ext uri="{FF2B5EF4-FFF2-40B4-BE49-F238E27FC236}">
                <a16:creationId xmlns:a16="http://schemas.microsoft.com/office/drawing/2014/main" id="{A6A92440-32E1-DFFE-5F89-667281A78846}"/>
              </a:ext>
            </a:extLst>
          </p:cNvPr>
          <p:cNvSpPr txBox="1"/>
          <p:nvPr/>
        </p:nvSpPr>
        <p:spPr>
          <a:xfrm>
            <a:off x="766763" y="4893021"/>
            <a:ext cx="1610676" cy="409325"/>
          </a:xfrm>
          <a:prstGeom prst="rect">
            <a:avLst/>
          </a:prstGeom>
          <a:solidFill>
            <a:srgbClr val="0B3274"/>
          </a:solidFill>
        </p:spPr>
        <p:txBody>
          <a:bodyPr wrap="square" lIns="144000" tIns="72000" rIns="144000" bIns="72000" rtlCol="0" anchor="t" anchorCtr="0">
            <a:spAutoFit/>
          </a:bodyPr>
          <a:lstStyle>
            <a:defPPr>
              <a:defRPr lang="ja-JP"/>
            </a:defPPr>
            <a:lvl1pPr algn="ctr">
              <a:lnSpc>
                <a:spcPct val="130000"/>
              </a:lnSpc>
              <a:spcBef>
                <a:spcPts val="800"/>
              </a:spcBef>
              <a:defRPr sz="1400" b="1">
                <a:solidFill>
                  <a:schemeClr val="bg1"/>
                </a:solidFill>
                <a:latin typeface="メイリオ"/>
                <a:ea typeface="メイリオ"/>
                <a:cs typeface="+mn-lt"/>
              </a:defRPr>
            </a:lvl1pPr>
          </a:lstStyle>
          <a:p>
            <a:r>
              <a:rPr lang="ja-JP" altLang="en-US"/>
              <a:t>開発手法</a:t>
            </a:r>
            <a:endParaRPr lang="en-US"/>
          </a:p>
        </p:txBody>
      </p:sp>
      <p:sp>
        <p:nvSpPr>
          <p:cNvPr id="5" name="テキスト ボックス 4">
            <a:extLst>
              <a:ext uri="{FF2B5EF4-FFF2-40B4-BE49-F238E27FC236}">
                <a16:creationId xmlns:a16="http://schemas.microsoft.com/office/drawing/2014/main" id="{8DD41C05-6A19-C1DC-E6A7-02DC89CCCED8}"/>
              </a:ext>
            </a:extLst>
          </p:cNvPr>
          <p:cNvSpPr txBox="1"/>
          <p:nvPr/>
        </p:nvSpPr>
        <p:spPr>
          <a:xfrm>
            <a:off x="2656019" y="4024302"/>
            <a:ext cx="8769218" cy="611688"/>
          </a:xfrm>
          <a:prstGeom prst="rect">
            <a:avLst/>
          </a:prstGeom>
          <a:solidFill>
            <a:srgbClr val="E4EBF6"/>
          </a:solidFill>
        </p:spPr>
        <p:txBody>
          <a:bodyPr wrap="square" lIns="108000" tIns="72000" rIns="108000" bIns="72000" rtlCol="0" anchor="t" anchorCtr="0">
            <a:spAutoFit/>
          </a:bodyPr>
          <a:lstStyle>
            <a:defPPr>
              <a:defRPr lang="ja-JP"/>
            </a:defPPr>
            <a:lvl1pPr>
              <a:lnSpc>
                <a:spcPct val="130000"/>
              </a:lnSpc>
              <a:spcBef>
                <a:spcPts val="800"/>
              </a:spcBef>
              <a:defRPr sz="1400">
                <a:solidFill>
                  <a:srgbClr val="3A3A3A"/>
                </a:solidFill>
                <a:latin typeface="メイリオ"/>
                <a:ea typeface="メイリオ"/>
                <a:cs typeface="+mn-lt"/>
              </a:defRPr>
            </a:lvl1pPr>
          </a:lstStyle>
          <a:p>
            <a:r>
              <a:rPr lang="ja-JP" altLang="en-US" sz="1200" b="1"/>
              <a:t>＜注力中＞リバースエンジニアリング（</a:t>
            </a:r>
            <a:r>
              <a:rPr lang="en-US" altLang="ja-JP" sz="1200" b="1"/>
              <a:t>BtoB</a:t>
            </a:r>
            <a:r>
              <a:rPr lang="ja-JP" altLang="en-US" sz="1200" b="1"/>
              <a:t>中心）</a:t>
            </a:r>
            <a:br>
              <a:rPr lang="ja-JP" altLang="en-US" sz="1200" b="1"/>
            </a:br>
            <a:r>
              <a:rPr lang="ja-JP" altLang="en-US" sz="1200" b="1"/>
              <a:t>　</a:t>
            </a:r>
            <a:r>
              <a:rPr lang="ja-JP" altLang="en-US" sz="1200"/>
              <a:t>→ ドキュメント不足やブラックボックス化した既存システムの構造把握・再設計を支援</a:t>
            </a:r>
            <a:endParaRPr lang="en-US" sz="1200"/>
          </a:p>
        </p:txBody>
      </p:sp>
    </p:spTree>
    <p:extLst>
      <p:ext uri="{BB962C8B-B14F-4D97-AF65-F5344CB8AC3E}">
        <p14:creationId xmlns:p14="http://schemas.microsoft.com/office/powerpoint/2010/main" val="4173986381"/>
      </p:ext>
    </p:extLst>
  </p:cSld>
  <p:clrMapOvr>
    <a:masterClrMapping/>
  </p:clrMapOvr>
</p:sld>
</file>

<file path=ppt/theme/theme1.xml><?xml version="1.0" encoding="utf-8"?>
<a:theme xmlns:a="http://schemas.openxmlformats.org/drawingml/2006/main" name="テーマ1">
  <a:themeElements>
    <a:clrScheme name="青">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D6B14F0D06C4AC469DD9C64251FA9327" ma:contentTypeVersion="3" ma:contentTypeDescription="新しいドキュメントを作成します。" ma:contentTypeScope="" ma:versionID="bfab4a71c08387accb98109e4b701515">
  <xsd:schema xmlns:xsd="http://www.w3.org/2001/XMLSchema" xmlns:xs="http://www.w3.org/2001/XMLSchema" xmlns:p="http://schemas.microsoft.com/office/2006/metadata/properties" xmlns:ns2="cae7605e-c9c2-4f4b-81ba-b7235252e795" targetNamespace="http://schemas.microsoft.com/office/2006/metadata/properties" ma:root="true" ma:fieldsID="ede149396ba02e37dc68c6c76ad2a8c8" ns2:_="">
    <xsd:import namespace="cae7605e-c9c2-4f4b-81ba-b7235252e79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e7605e-c9c2-4f4b-81ba-b7235252e7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3AA7B6-2601-49A1-AC31-320DE28805D2}">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purl.org/dc/dcmitype/"/>
    <ds:schemaRef ds:uri="http://www.w3.org/XML/1998/namespace"/>
    <ds:schemaRef ds:uri="cae7605e-c9c2-4f4b-81ba-b7235252e795"/>
    <ds:schemaRef ds:uri="http://schemas.openxmlformats.org/package/2006/metadata/core-properties"/>
  </ds:schemaRefs>
</ds:datastoreItem>
</file>

<file path=customXml/itemProps2.xml><?xml version="1.0" encoding="utf-8"?>
<ds:datastoreItem xmlns:ds="http://schemas.openxmlformats.org/officeDocument/2006/customXml" ds:itemID="{EB860E93-2233-4C0F-AFA7-B3148A0D4476}">
  <ds:schemaRefs>
    <ds:schemaRef ds:uri="http://schemas.microsoft.com/sharepoint/v3/contenttype/forms"/>
  </ds:schemaRefs>
</ds:datastoreItem>
</file>

<file path=customXml/itemProps3.xml><?xml version="1.0" encoding="utf-8"?>
<ds:datastoreItem xmlns:ds="http://schemas.openxmlformats.org/officeDocument/2006/customXml" ds:itemID="{80353A15-E80D-41F2-8405-81E216941F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e7605e-c9c2-4f4b-81ba-b7235252e7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47fa797e-d1ba-4cd5-aea1-7e7b741b1392}" enabled="0" method="" siteId="{47fa797e-d1ba-4cd5-aea1-7e7b741b1392}" removed="1"/>
</clbl:labelList>
</file>

<file path=docProps/app.xml><?xml version="1.0" encoding="utf-8"?>
<Properties xmlns="http://schemas.openxmlformats.org/officeDocument/2006/extended-properties" xmlns:vt="http://schemas.openxmlformats.org/officeDocument/2006/docPropsVTypes">
  <Template/>
  <TotalTime>0</TotalTime>
  <Words>3700</Words>
  <Application>Microsoft Office PowerPoint</Application>
  <PresentationFormat>Widescreen</PresentationFormat>
  <Paragraphs>287</Paragraphs>
  <Slides>26</Slides>
  <Notes>18</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テーマ1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hiroshi.abe</dc:creator>
  <cp:lastModifiedBy>小泉 直洋</cp:lastModifiedBy>
  <cp:revision>152</cp:revision>
  <dcterms:created xsi:type="dcterms:W3CDTF">2021-06-15T12:38:41Z</dcterms:created>
  <dcterms:modified xsi:type="dcterms:W3CDTF">2025-12-24T17:38:22Z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0x010100D6B14F0D06C4AC469DD9C64251FA9327</vt:lpwstr>
  </property>
  <property fmtid="{D5CDD505-2E9C-101B-9397-08002B2CF9AE}" pid="3" name="MediaServiceImageTags">
    <vt:lpwstr/>
  </property>
</Properties>
</file>